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305" r:id="rId2"/>
    <p:sldId id="410" r:id="rId3"/>
    <p:sldId id="491" r:id="rId4"/>
    <p:sldId id="479" r:id="rId5"/>
    <p:sldId id="480" r:id="rId6"/>
    <p:sldId id="490" r:id="rId7"/>
    <p:sldId id="499" r:id="rId8"/>
    <p:sldId id="493" r:id="rId9"/>
    <p:sldId id="494" r:id="rId10"/>
    <p:sldId id="495" r:id="rId11"/>
    <p:sldId id="496" r:id="rId12"/>
    <p:sldId id="483" r:id="rId13"/>
    <p:sldId id="342" r:id="rId14"/>
    <p:sldId id="389" r:id="rId15"/>
    <p:sldId id="294" r:id="rId16"/>
  </p:sldIdLst>
  <p:sldSz cx="12192000" cy="6858000"/>
  <p:notesSz cx="7010400" cy="9236075"/>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3ED244-F033-4F85-9F70-21CD550975BF}">
          <p14:sldIdLst>
            <p14:sldId id="305"/>
            <p14:sldId id="410"/>
            <p14:sldId id="491"/>
            <p14:sldId id="479"/>
            <p14:sldId id="480"/>
            <p14:sldId id="490"/>
            <p14:sldId id="499"/>
            <p14:sldId id="493"/>
            <p14:sldId id="494"/>
            <p14:sldId id="495"/>
            <p14:sldId id="496"/>
            <p14:sldId id="483"/>
            <p14:sldId id="342"/>
            <p14:sldId id="389"/>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2" autoAdjust="0"/>
    <p:restoredTop sz="94660"/>
  </p:normalViewPr>
  <p:slideViewPr>
    <p:cSldViewPr snapToGrid="0">
      <p:cViewPr varScale="1">
        <p:scale>
          <a:sx n="85" d="100"/>
          <a:sy n="85" d="100"/>
        </p:scale>
        <p:origin x="5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1"/>
            <a:ext cx="3037840" cy="463408"/>
          </a:xfrm>
          <a:prstGeom prst="rect">
            <a:avLst/>
          </a:prstGeom>
        </p:spPr>
        <p:txBody>
          <a:bodyPr vert="horz" lIns="92830" tIns="46415" rIns="92830" bIns="46415" rtlCol="0"/>
          <a:lstStyle>
            <a:lvl1pPr algn="r">
              <a:defRPr sz="1200"/>
            </a:lvl1pPr>
          </a:lstStyle>
          <a:p>
            <a:fld id="{FBAD3927-0D2E-4702-8943-9A719F318F35}" type="datetimeFigureOut">
              <a:rPr lang="en-US" smtClean="0"/>
              <a:t>3/8/2024</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70"/>
            <a:ext cx="3037840" cy="463407"/>
          </a:xfrm>
          <a:prstGeom prst="rect">
            <a:avLst/>
          </a:prstGeom>
        </p:spPr>
        <p:txBody>
          <a:bodyPr vert="horz" lIns="92830" tIns="46415" rIns="92830" bIns="46415" rtlCol="0" anchor="b"/>
          <a:lstStyle>
            <a:lvl1pPr algn="r">
              <a:defRPr sz="1200"/>
            </a:lvl1pPr>
          </a:lstStyle>
          <a:p>
            <a:fld id="{346A91F9-C468-4F4A-A6D8-86BF419D9C35}" type="slidenum">
              <a:rPr lang="en-US" smtClean="0"/>
              <a:t>‹#›</a:t>
            </a:fld>
            <a:endParaRPr lang="en-US" dirty="0"/>
          </a:p>
        </p:txBody>
      </p:sp>
    </p:spTree>
    <p:extLst>
      <p:ext uri="{BB962C8B-B14F-4D97-AF65-F5344CB8AC3E}">
        <p14:creationId xmlns:p14="http://schemas.microsoft.com/office/powerpoint/2010/main" val="89291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39514D-3676-4D19-9096-262612CD0335}" type="slidenum">
              <a:rPr lang="en-US" smtClean="0"/>
              <a:t>15</a:t>
            </a:fld>
            <a:endParaRPr lang="en-US" dirty="0"/>
          </a:p>
        </p:txBody>
      </p:sp>
    </p:spTree>
    <p:extLst>
      <p:ext uri="{BB962C8B-B14F-4D97-AF65-F5344CB8AC3E}">
        <p14:creationId xmlns:p14="http://schemas.microsoft.com/office/powerpoint/2010/main" val="2632621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670438" cy="365125"/>
          </a:xfrm>
        </p:spPr>
        <p:txBody>
          <a:bodyPr/>
          <a:lstStyle>
            <a:lvl1pPr>
              <a:defRPr>
                <a:solidFill>
                  <a:schemeClr val="accent1">
                    <a:lumMod val="75000"/>
                    <a:lumOff val="25000"/>
                  </a:schemeClr>
                </a:solidFill>
              </a:defRPr>
            </a:lvl1pPr>
          </a:lstStyle>
          <a:p>
            <a:fld id="{C88002BE-91A3-422E-9B3B-37F1373D6B77}" type="datetime1">
              <a:rPr lang="en-US" smtClean="0"/>
              <a:t>3/8/2024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318" y="5220366"/>
            <a:ext cx="2347152" cy="10965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7088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10"/>
          </p:nvPr>
        </p:nvSpPr>
        <p:spPr>
          <a:xfrm>
            <a:off x="4653603" y="6271412"/>
            <a:ext cx="284479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2CCB9E-6B76-44D4-B536-53BE3634749D}" type="datetime1">
              <a:rPr kumimoji="0" lang="en-US" sz="900" b="0" i="0" u="none" strike="noStrike" kern="1200" cap="none" spc="0" normalizeH="0" baseline="0" noProof="0" smtClean="0">
                <a:ln>
                  <a:noFill/>
                </a:ln>
                <a:solidFill>
                  <a:srgbClr val="4590B8"/>
                </a:solidFill>
                <a:effectLst/>
                <a:uLnTx/>
                <a:uFillTx/>
                <a:latin typeface="+mn-lt"/>
                <a:ea typeface="+mn-ea"/>
                <a:cs typeface="+mn-cs"/>
              </a:rPr>
              <a:t>3/8/2024</a:t>
            </a:fld>
            <a:endParaRPr lang="en-US" dirty="0"/>
          </a:p>
        </p:txBody>
      </p:sp>
      <p:sp>
        <p:nvSpPr>
          <p:cNvPr id="11" name="Footer Placeholder 4"/>
          <p:cNvSpPr>
            <a:spLocks noGrp="1"/>
          </p:cNvSpPr>
          <p:nvPr>
            <p:ph type="ftr" sz="quarter" idx="11"/>
          </p:nvPr>
        </p:nvSpPr>
        <p:spPr>
          <a:xfrm>
            <a:off x="581192" y="6271412"/>
            <a:ext cx="4072411" cy="365125"/>
          </a:xfrm>
        </p:spPr>
        <p:txBody>
          <a:bodyPr/>
          <a:lstStyle/>
          <a:p>
            <a:endParaRPr lang="en-US" dirty="0"/>
          </a:p>
        </p:txBody>
      </p:sp>
      <p:sp>
        <p:nvSpPr>
          <p:cNvPr id="12" name="Slide Number Placeholder 5"/>
          <p:cNvSpPr>
            <a:spLocks noGrp="1"/>
          </p:cNvSpPr>
          <p:nvPr>
            <p:ph type="sldNum" sz="quarter" idx="12"/>
          </p:nvPr>
        </p:nvSpPr>
        <p:spPr>
          <a:xfrm>
            <a:off x="7518606" y="6271411"/>
            <a:ext cx="710993" cy="365125"/>
          </a:xfrm>
        </p:spPr>
        <p:txBody>
          <a:bodyPr/>
          <a:lstStyle/>
          <a:p>
            <a:fld id="{D57F1E4F-1CFF-5643-939E-217C01CDF565}" type="slidenum">
              <a:rPr lang="en-US" dirty="0"/>
              <a:pPr/>
              <a:t>‹#›</a:t>
            </a:fld>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2212" y="5858797"/>
            <a:ext cx="1912998" cy="893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83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1C5F731F-8886-4822-9138-EA0916082CBD}" type="datetime1">
              <a:rPr lang="en-US" smtClean="0"/>
              <a:t>3/8/2024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23450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81192" y="159799"/>
            <a:ext cx="11168431" cy="11274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92458" y="310719"/>
            <a:ext cx="10918349" cy="861134"/>
          </a:xfrm>
        </p:spPr>
        <p:txBody>
          <a:bodyPr/>
          <a:lstStyle/>
          <a:p>
            <a:r>
              <a:rPr lang="en-US" dirty="0"/>
              <a:t>Click to edit Master title style</a:t>
            </a:r>
          </a:p>
        </p:txBody>
      </p:sp>
      <p:sp>
        <p:nvSpPr>
          <p:cNvPr id="3" name="Content Placeholder 2"/>
          <p:cNvSpPr>
            <a:spLocks noGrp="1"/>
          </p:cNvSpPr>
          <p:nvPr>
            <p:ph idx="1"/>
          </p:nvPr>
        </p:nvSpPr>
        <p:spPr>
          <a:xfrm>
            <a:off x="581192" y="1438183"/>
            <a:ext cx="11168431" cy="4708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653603" y="6271412"/>
            <a:ext cx="284479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28AE1B-9B06-419B-B89E-955F96827D2D}" type="datetime1">
              <a:rPr kumimoji="0" lang="en-US" sz="900" b="0" i="0" u="none" strike="noStrike" kern="1200" cap="none" spc="0" normalizeH="0" baseline="0" noProof="0" smtClean="0">
                <a:ln>
                  <a:noFill/>
                </a:ln>
                <a:solidFill>
                  <a:srgbClr val="4590B8"/>
                </a:solidFill>
                <a:effectLst/>
                <a:uLnTx/>
                <a:uFillTx/>
                <a:latin typeface="+mn-lt"/>
                <a:ea typeface="+mn-ea"/>
                <a:cs typeface="+mn-cs"/>
              </a:rPr>
              <a:t>3/8/2024</a:t>
            </a:fld>
            <a:endParaRPr lang="en-US" dirty="0"/>
          </a:p>
        </p:txBody>
      </p:sp>
      <p:sp>
        <p:nvSpPr>
          <p:cNvPr id="5" name="Footer Placeholder 4"/>
          <p:cNvSpPr>
            <a:spLocks noGrp="1"/>
          </p:cNvSpPr>
          <p:nvPr>
            <p:ph type="ftr" sz="quarter" idx="11"/>
          </p:nvPr>
        </p:nvSpPr>
        <p:spPr>
          <a:xfrm>
            <a:off x="581192" y="6271412"/>
            <a:ext cx="4072411" cy="365125"/>
          </a:xfrm>
        </p:spPr>
        <p:txBody>
          <a:bodyPr/>
          <a:lstStyle/>
          <a:p>
            <a:endParaRPr lang="en-US" dirty="0"/>
          </a:p>
        </p:txBody>
      </p:sp>
      <p:sp>
        <p:nvSpPr>
          <p:cNvPr id="6" name="Slide Number Placeholder 5"/>
          <p:cNvSpPr>
            <a:spLocks noGrp="1"/>
          </p:cNvSpPr>
          <p:nvPr>
            <p:ph type="sldNum" sz="quarter" idx="12"/>
          </p:nvPr>
        </p:nvSpPr>
        <p:spPr>
          <a:xfrm>
            <a:off x="7518606" y="6271411"/>
            <a:ext cx="710993" cy="365125"/>
          </a:xfrm>
        </p:spPr>
        <p:txBody>
          <a:bodyPr/>
          <a:lstStyle/>
          <a:p>
            <a:fld id="{D57F1E4F-1CFF-5643-939E-217C01CDF565}" type="slidenum">
              <a:rPr lang="en-US" dirty="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9075" y="310719"/>
            <a:ext cx="1912998" cy="893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694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3"/>
            <a:ext cx="11368362" cy="16494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Date Placeholder 3"/>
          <p:cNvSpPr>
            <a:spLocks noGrp="1"/>
          </p:cNvSpPr>
          <p:nvPr>
            <p:ph type="dt" sz="half" idx="10"/>
          </p:nvPr>
        </p:nvSpPr>
        <p:spPr>
          <a:xfrm>
            <a:off x="4653603" y="6271412"/>
            <a:ext cx="284479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F55E69-1D16-4B4A-A48E-BE562FE9DD68}" type="datetime1">
              <a:rPr kumimoji="0" lang="en-US" sz="900" b="0" i="0" u="none" strike="noStrike" kern="1200" cap="none" spc="0" normalizeH="0" baseline="0" noProof="0" smtClean="0">
                <a:ln>
                  <a:noFill/>
                </a:ln>
                <a:solidFill>
                  <a:srgbClr val="4590B8"/>
                </a:solidFill>
                <a:effectLst/>
                <a:uLnTx/>
                <a:uFillTx/>
                <a:latin typeface="+mn-lt"/>
                <a:ea typeface="+mn-ea"/>
                <a:cs typeface="+mn-cs"/>
              </a:rPr>
              <a:t>3/8/2024</a:t>
            </a:fld>
            <a:endParaRPr lang="en-US" dirty="0"/>
          </a:p>
        </p:txBody>
      </p:sp>
      <p:sp>
        <p:nvSpPr>
          <p:cNvPr id="16" name="Footer Placeholder 4"/>
          <p:cNvSpPr>
            <a:spLocks noGrp="1"/>
          </p:cNvSpPr>
          <p:nvPr>
            <p:ph type="ftr" sz="quarter" idx="11"/>
          </p:nvPr>
        </p:nvSpPr>
        <p:spPr>
          <a:xfrm>
            <a:off x="581192" y="6271412"/>
            <a:ext cx="4072411" cy="365125"/>
          </a:xfrm>
        </p:spPr>
        <p:txBody>
          <a:bodyPr/>
          <a:lstStyle/>
          <a:p>
            <a:endParaRPr lang="en-US" dirty="0"/>
          </a:p>
        </p:txBody>
      </p:sp>
      <p:sp>
        <p:nvSpPr>
          <p:cNvPr id="17" name="Slide Number Placeholder 5"/>
          <p:cNvSpPr>
            <a:spLocks noGrp="1"/>
          </p:cNvSpPr>
          <p:nvPr>
            <p:ph type="sldNum" sz="quarter" idx="12"/>
          </p:nvPr>
        </p:nvSpPr>
        <p:spPr>
          <a:xfrm>
            <a:off x="7518606" y="6271411"/>
            <a:ext cx="710993"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0344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2" y="1353963"/>
            <a:ext cx="5557599" cy="48055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6" y="1353963"/>
            <a:ext cx="5557601" cy="48055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p:cNvSpPr>
            <a:spLocks noGrp="1"/>
          </p:cNvSpPr>
          <p:nvPr>
            <p:ph type="dt" sz="half" idx="10"/>
          </p:nvPr>
        </p:nvSpPr>
        <p:spPr>
          <a:xfrm>
            <a:off x="4653603" y="6271412"/>
            <a:ext cx="284479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0C7AFF-B302-4FF5-A85D-1C55027A3290}" type="datetime1">
              <a:rPr kumimoji="0" lang="en-US" sz="900" b="0" i="0" u="none" strike="noStrike" kern="1200" cap="none" spc="0" normalizeH="0" baseline="0" noProof="0" smtClean="0">
                <a:ln>
                  <a:noFill/>
                </a:ln>
                <a:solidFill>
                  <a:srgbClr val="4590B8"/>
                </a:solidFill>
                <a:effectLst/>
                <a:uLnTx/>
                <a:uFillTx/>
                <a:latin typeface="+mn-lt"/>
                <a:ea typeface="+mn-ea"/>
                <a:cs typeface="+mn-cs"/>
              </a:rPr>
              <a:t>3/8/2024</a:t>
            </a:fld>
            <a:endParaRPr lang="en-US" dirty="0"/>
          </a:p>
        </p:txBody>
      </p:sp>
      <p:sp>
        <p:nvSpPr>
          <p:cNvPr id="15" name="Footer Placeholder 4"/>
          <p:cNvSpPr>
            <a:spLocks noGrp="1"/>
          </p:cNvSpPr>
          <p:nvPr>
            <p:ph type="ftr" sz="quarter" idx="11"/>
          </p:nvPr>
        </p:nvSpPr>
        <p:spPr>
          <a:xfrm>
            <a:off x="581192" y="6271412"/>
            <a:ext cx="4072411" cy="365125"/>
          </a:xfrm>
        </p:spPr>
        <p:txBody>
          <a:bodyPr/>
          <a:lstStyle/>
          <a:p>
            <a:endParaRPr lang="en-US" dirty="0"/>
          </a:p>
        </p:txBody>
      </p:sp>
      <p:sp>
        <p:nvSpPr>
          <p:cNvPr id="16" name="Slide Number Placeholder 5"/>
          <p:cNvSpPr>
            <a:spLocks noGrp="1"/>
          </p:cNvSpPr>
          <p:nvPr>
            <p:ph type="sldNum" sz="quarter" idx="12"/>
          </p:nvPr>
        </p:nvSpPr>
        <p:spPr>
          <a:xfrm>
            <a:off x="7518606" y="6271411"/>
            <a:ext cx="710993" cy="365125"/>
          </a:xfrm>
        </p:spPr>
        <p:txBody>
          <a:bodyPr/>
          <a:lstStyle/>
          <a:p>
            <a:fld id="{D57F1E4F-1CFF-5643-939E-217C01CDF565}" type="slidenum">
              <a:rPr lang="en-US" dirty="0"/>
              <a:pPr/>
              <a:t>‹#›</a:t>
            </a:fld>
            <a:endParaRPr lang="en-US" dirty="0"/>
          </a:p>
        </p:txBody>
      </p:sp>
      <p:sp>
        <p:nvSpPr>
          <p:cNvPr id="20" name="Rectangle 19"/>
          <p:cNvSpPr>
            <a:spLocks noChangeAspect="1"/>
          </p:cNvSpPr>
          <p:nvPr userDrawn="1"/>
        </p:nvSpPr>
        <p:spPr>
          <a:xfrm>
            <a:off x="581192" y="159799"/>
            <a:ext cx="11168431" cy="11274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Title 1"/>
          <p:cNvSpPr>
            <a:spLocks noGrp="1"/>
          </p:cNvSpPr>
          <p:nvPr>
            <p:ph type="title"/>
          </p:nvPr>
        </p:nvSpPr>
        <p:spPr>
          <a:xfrm>
            <a:off x="692458" y="310719"/>
            <a:ext cx="10918349" cy="861134"/>
          </a:xfrm>
        </p:spPr>
        <p:txBody>
          <a:bodyPr/>
          <a:lstStyle/>
          <a:p>
            <a:r>
              <a:rPr lang="en-US" dirty="0"/>
              <a:t>Click to edit Master title style</a:t>
            </a: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007" y="310719"/>
            <a:ext cx="1912998" cy="893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421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18" y="1434139"/>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117020"/>
            <a:ext cx="5393100" cy="374403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4" y="1434139"/>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117020"/>
            <a:ext cx="5393100" cy="374403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3"/>
          <p:cNvSpPr>
            <a:spLocks noGrp="1"/>
          </p:cNvSpPr>
          <p:nvPr>
            <p:ph type="dt" sz="half" idx="10"/>
          </p:nvPr>
        </p:nvSpPr>
        <p:spPr>
          <a:xfrm>
            <a:off x="4653603" y="6271412"/>
            <a:ext cx="284479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735D0-519A-4F53-9B70-27E8A05556DE}" type="datetime1">
              <a:rPr kumimoji="0" lang="en-US" sz="900" b="0" i="0" u="none" strike="noStrike" kern="1200" cap="none" spc="0" normalizeH="0" baseline="0" noProof="0" smtClean="0">
                <a:ln>
                  <a:noFill/>
                </a:ln>
                <a:solidFill>
                  <a:srgbClr val="4590B8"/>
                </a:solidFill>
                <a:effectLst/>
                <a:uLnTx/>
                <a:uFillTx/>
                <a:latin typeface="+mn-lt"/>
                <a:ea typeface="+mn-ea"/>
                <a:cs typeface="+mn-cs"/>
              </a:rPr>
              <a:t>3/8/2024</a:t>
            </a:fld>
            <a:endParaRPr lang="en-US" dirty="0"/>
          </a:p>
        </p:txBody>
      </p:sp>
      <p:sp>
        <p:nvSpPr>
          <p:cNvPr id="19" name="Footer Placeholder 4"/>
          <p:cNvSpPr>
            <a:spLocks noGrp="1"/>
          </p:cNvSpPr>
          <p:nvPr>
            <p:ph type="ftr" sz="quarter" idx="11"/>
          </p:nvPr>
        </p:nvSpPr>
        <p:spPr>
          <a:xfrm>
            <a:off x="581192" y="6271412"/>
            <a:ext cx="4072411" cy="365125"/>
          </a:xfrm>
        </p:spPr>
        <p:txBody>
          <a:bodyPr/>
          <a:lstStyle/>
          <a:p>
            <a:endParaRPr lang="en-US" dirty="0"/>
          </a:p>
        </p:txBody>
      </p:sp>
      <p:sp>
        <p:nvSpPr>
          <p:cNvPr id="20" name="Slide Number Placeholder 5"/>
          <p:cNvSpPr>
            <a:spLocks noGrp="1"/>
          </p:cNvSpPr>
          <p:nvPr>
            <p:ph type="sldNum" sz="quarter" idx="12"/>
          </p:nvPr>
        </p:nvSpPr>
        <p:spPr>
          <a:xfrm>
            <a:off x="7518606" y="6271411"/>
            <a:ext cx="710993" cy="365125"/>
          </a:xfrm>
        </p:spPr>
        <p:txBody>
          <a:bodyPr/>
          <a:lstStyle/>
          <a:p>
            <a:fld id="{D57F1E4F-1CFF-5643-939E-217C01CDF565}" type="slidenum">
              <a:rPr lang="en-US" dirty="0"/>
              <a:pPr/>
              <a:t>‹#›</a:t>
            </a:fld>
            <a:endParaRPr lang="en-US" dirty="0"/>
          </a:p>
        </p:txBody>
      </p:sp>
      <p:sp>
        <p:nvSpPr>
          <p:cNvPr id="22" name="Rectangle 21"/>
          <p:cNvSpPr>
            <a:spLocks noChangeAspect="1"/>
          </p:cNvSpPr>
          <p:nvPr userDrawn="1"/>
        </p:nvSpPr>
        <p:spPr>
          <a:xfrm>
            <a:off x="581192" y="159799"/>
            <a:ext cx="11168431" cy="11274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Title 1"/>
          <p:cNvSpPr>
            <a:spLocks noGrp="1"/>
          </p:cNvSpPr>
          <p:nvPr>
            <p:ph type="title"/>
          </p:nvPr>
        </p:nvSpPr>
        <p:spPr>
          <a:xfrm>
            <a:off x="692458" y="310719"/>
            <a:ext cx="10918349" cy="861134"/>
          </a:xfrm>
        </p:spPr>
        <p:txBody>
          <a:bodyPr/>
          <a:lstStyle/>
          <a:p>
            <a:r>
              <a:rPr lang="en-US" dirty="0"/>
              <a:t>Click to edit Master title style</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007" y="310719"/>
            <a:ext cx="1912998" cy="893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222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95905"/>
            <a:ext cx="11300036" cy="11292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81193" y="239698"/>
            <a:ext cx="8425014" cy="852256"/>
          </a:xfrm>
        </p:spPr>
        <p:txBody>
          <a:bodyPr/>
          <a:lstStyle/>
          <a:p>
            <a:r>
              <a:rPr lang="en-US" dirty="0"/>
              <a:t>Click to edit Master title style</a:t>
            </a:r>
          </a:p>
        </p:txBody>
      </p:sp>
      <p:sp>
        <p:nvSpPr>
          <p:cNvPr id="10" name="Date Placeholder 3"/>
          <p:cNvSpPr>
            <a:spLocks noGrp="1"/>
          </p:cNvSpPr>
          <p:nvPr>
            <p:ph type="dt" sz="half" idx="10"/>
          </p:nvPr>
        </p:nvSpPr>
        <p:spPr>
          <a:xfrm>
            <a:off x="4653603" y="5949033"/>
            <a:ext cx="284479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080B7E-B013-4848-A881-B3862FA76963}" type="datetime1">
              <a:rPr kumimoji="0" lang="en-US" sz="900" b="0" i="0" u="none" strike="noStrike" kern="1200" cap="none" spc="0" normalizeH="0" baseline="0" noProof="0" smtClean="0">
                <a:ln>
                  <a:noFill/>
                </a:ln>
                <a:solidFill>
                  <a:srgbClr val="4590B8"/>
                </a:solidFill>
                <a:effectLst/>
                <a:uLnTx/>
                <a:uFillTx/>
                <a:latin typeface="+mn-lt"/>
                <a:ea typeface="+mn-ea"/>
                <a:cs typeface="+mn-cs"/>
              </a:rPr>
              <a:t>3/8/2024</a:t>
            </a:fld>
            <a:endParaRPr lang="en-US" dirty="0"/>
          </a:p>
        </p:txBody>
      </p:sp>
      <p:sp>
        <p:nvSpPr>
          <p:cNvPr id="11" name="Footer Placeholder 4"/>
          <p:cNvSpPr>
            <a:spLocks noGrp="1"/>
          </p:cNvSpPr>
          <p:nvPr>
            <p:ph type="ftr" sz="quarter" idx="11"/>
          </p:nvPr>
        </p:nvSpPr>
        <p:spPr>
          <a:xfrm>
            <a:off x="581192" y="5951811"/>
            <a:ext cx="4072411" cy="365125"/>
          </a:xfrm>
        </p:spPr>
        <p:txBody>
          <a:bodyPr/>
          <a:lstStyle/>
          <a:p>
            <a:endParaRPr lang="en-US" dirty="0"/>
          </a:p>
        </p:txBody>
      </p:sp>
      <p:sp>
        <p:nvSpPr>
          <p:cNvPr id="12" name="Slide Number Placeholder 5"/>
          <p:cNvSpPr>
            <a:spLocks noGrp="1"/>
          </p:cNvSpPr>
          <p:nvPr>
            <p:ph type="sldNum" sz="quarter" idx="12"/>
          </p:nvPr>
        </p:nvSpPr>
        <p:spPr>
          <a:xfrm>
            <a:off x="7518606" y="5949032"/>
            <a:ext cx="710993" cy="365125"/>
          </a:xfrm>
        </p:spPr>
        <p:txBody>
          <a:bodyPr/>
          <a:lstStyle/>
          <a:p>
            <a:fld id="{D57F1E4F-1CFF-5643-939E-217C01CDF565}" type="slidenum">
              <a:rPr lang="en-US" dirty="0"/>
              <a:pPr/>
              <a:t>‹#›</a:t>
            </a:fld>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007" y="239695"/>
            <a:ext cx="1912998" cy="893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525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406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024AAD5-F239-43B6-8BA5-806595DA1E6D}" type="datetime1">
              <a:rPr lang="en-US" smtClean="0"/>
              <a:t>3/8/2024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18343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3"/>
          <p:cNvSpPr>
            <a:spLocks noGrp="1"/>
          </p:cNvSpPr>
          <p:nvPr>
            <p:ph type="dt" sz="half" idx="10"/>
          </p:nvPr>
        </p:nvSpPr>
        <p:spPr>
          <a:xfrm>
            <a:off x="4653603" y="6271412"/>
            <a:ext cx="284479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98AC6-E605-4A98-8BE9-78609E8DC0A2}" type="datetime1">
              <a:rPr kumimoji="0" lang="en-US" sz="900" b="0" i="0" u="none" strike="noStrike" kern="1200" cap="none" spc="0" normalizeH="0" baseline="0" noProof="0" smtClean="0">
                <a:ln>
                  <a:noFill/>
                </a:ln>
                <a:solidFill>
                  <a:srgbClr val="4590B8"/>
                </a:solidFill>
                <a:effectLst/>
                <a:uLnTx/>
                <a:uFillTx/>
                <a:latin typeface="+mn-lt"/>
                <a:ea typeface="+mn-ea"/>
                <a:cs typeface="+mn-cs"/>
              </a:rPr>
              <a:t>3/8/2024</a:t>
            </a:fld>
            <a:endParaRPr lang="en-US" dirty="0"/>
          </a:p>
        </p:txBody>
      </p:sp>
      <p:sp>
        <p:nvSpPr>
          <p:cNvPr id="13" name="Footer Placeholder 4"/>
          <p:cNvSpPr>
            <a:spLocks noGrp="1"/>
          </p:cNvSpPr>
          <p:nvPr>
            <p:ph type="ftr" sz="quarter" idx="11"/>
          </p:nvPr>
        </p:nvSpPr>
        <p:spPr>
          <a:xfrm>
            <a:off x="581192" y="6271412"/>
            <a:ext cx="4072411" cy="365125"/>
          </a:xfrm>
        </p:spPr>
        <p:txBody>
          <a:bodyPr/>
          <a:lstStyle/>
          <a:p>
            <a:endParaRPr lang="en-US" dirty="0"/>
          </a:p>
        </p:txBody>
      </p:sp>
      <p:sp>
        <p:nvSpPr>
          <p:cNvPr id="14" name="Slide Number Placeholder 5"/>
          <p:cNvSpPr>
            <a:spLocks noGrp="1"/>
          </p:cNvSpPr>
          <p:nvPr>
            <p:ph type="sldNum" sz="quarter" idx="12"/>
          </p:nvPr>
        </p:nvSpPr>
        <p:spPr>
          <a:xfrm>
            <a:off x="7518606" y="6271411"/>
            <a:ext cx="710993" cy="365125"/>
          </a:xfrm>
        </p:spPr>
        <p:txBody>
          <a:bodyPr/>
          <a:lstStyle/>
          <a:p>
            <a:fld id="{D57F1E4F-1CFF-5643-939E-217C01CDF565}" type="slidenum">
              <a:rPr lang="en-US" dirty="0"/>
              <a:pPr/>
              <a:t>‹#›</a:t>
            </a:fld>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2213" y="5858798"/>
            <a:ext cx="1912998" cy="893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033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328474"/>
            <a:ext cx="11029616" cy="118960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1686757"/>
            <a:ext cx="11029616" cy="41720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ACE4DDF-2D6E-42BC-B167-88906CF411DE}" type="datetime1">
              <a:rPr lang="en-US" smtClean="0"/>
              <a:t>3/8/2024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19084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svdesign.com/portfolio/the-block-at-odell-park"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hyperlink" Target="http://andoverma.gov/mbtacommunitiesmap" TargetMode="Externa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arth.google.com/web/search/Lupine+Road,+Andover,+MA/@42.65934651,-71.14405406,27.10215229a,604.2809933d,35y,40.38637275h,59.99996775t,0r/data=CigiJgokCVy45i0BVkVAEVsamalKVUVAGb8HE3cyyVHAIZySI-_AyVHAOgMKATA"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arth.google.com/web/search/Lupine+Road,+Andover,+MA/@42.64983607,-71.14823943,28.92406706a,246.49059386d,35y,42.14730456h,24.54566095t,0r/data=CigiJgokCYtK92_qVUVAEWAOQvgAVEVAGUHu7AAxyFHAIRvhVoR9yVHAOgMKATA"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earth.google.com/web/search/Lupine+Road,+Andover,+MA/@42.65345061,-71.14557815,43.50752545a,376.87921532d,35y,83.27815454h,59.99584555t,0r/data=CigiJgokCYtK92_qVUVAEWAOQvgAVEVAGUHu7AAxyFHAIRvhVoR9yVHAOgMKAT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D339D-783A-46D8-BBAE-C9652109F32C}"/>
              </a:ext>
            </a:extLst>
          </p:cNvPr>
          <p:cNvSpPr>
            <a:spLocks noGrp="1"/>
          </p:cNvSpPr>
          <p:nvPr>
            <p:ph type="ctrTitle"/>
          </p:nvPr>
        </p:nvSpPr>
        <p:spPr/>
        <p:txBody>
          <a:bodyPr/>
          <a:lstStyle/>
          <a:p>
            <a:r>
              <a:rPr lang="en-US" dirty="0"/>
              <a:t>MBTA Communities Multi-family zoning</a:t>
            </a:r>
          </a:p>
        </p:txBody>
      </p:sp>
      <p:sp>
        <p:nvSpPr>
          <p:cNvPr id="5" name="Subtitle 4">
            <a:extLst>
              <a:ext uri="{FF2B5EF4-FFF2-40B4-BE49-F238E27FC236}">
                <a16:creationId xmlns:a16="http://schemas.microsoft.com/office/drawing/2014/main" id="{A10CFE24-0EE6-49B7-B6BD-70CF1A060D0B}"/>
              </a:ext>
            </a:extLst>
          </p:cNvPr>
          <p:cNvSpPr>
            <a:spLocks noGrp="1"/>
          </p:cNvSpPr>
          <p:nvPr>
            <p:ph type="subTitle" idx="1"/>
          </p:nvPr>
        </p:nvSpPr>
        <p:spPr>
          <a:xfrm>
            <a:off x="617260" y="2368446"/>
            <a:ext cx="9655999" cy="717320"/>
          </a:xfrm>
        </p:spPr>
        <p:txBody>
          <a:bodyPr>
            <a:normAutofit/>
          </a:bodyPr>
          <a:lstStyle/>
          <a:p>
            <a:r>
              <a:rPr lang="en-US"/>
              <a:t>Planning Board </a:t>
            </a:r>
            <a:r>
              <a:rPr lang="en-US" dirty="0"/>
              <a:t>– March 6, 2024</a:t>
            </a:r>
          </a:p>
          <a:p>
            <a:r>
              <a:rPr lang="en-US" dirty="0"/>
              <a:t>Community development &amp; Planning</a:t>
            </a:r>
          </a:p>
        </p:txBody>
      </p:sp>
    </p:spTree>
    <p:extLst>
      <p:ext uri="{BB962C8B-B14F-4D97-AF65-F5344CB8AC3E}">
        <p14:creationId xmlns:p14="http://schemas.microsoft.com/office/powerpoint/2010/main" val="51338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8171CD-C417-45A8-A408-8480D44CD1DC}"/>
              </a:ext>
            </a:extLst>
          </p:cNvPr>
          <p:cNvPicPr>
            <a:picLocks noChangeAspect="1"/>
          </p:cNvPicPr>
          <p:nvPr/>
        </p:nvPicPr>
        <p:blipFill rotWithShape="1">
          <a:blip r:embed="rId2"/>
          <a:srcRect b="20514"/>
          <a:stretch/>
        </p:blipFill>
        <p:spPr>
          <a:xfrm>
            <a:off x="6768468" y="1350156"/>
            <a:ext cx="3955015" cy="2056878"/>
          </a:xfrm>
          <a:prstGeom prst="rect">
            <a:avLst/>
          </a:prstGeom>
        </p:spPr>
      </p:pic>
      <p:sp>
        <p:nvSpPr>
          <p:cNvPr id="2" name="Title 1">
            <a:extLst>
              <a:ext uri="{FF2B5EF4-FFF2-40B4-BE49-F238E27FC236}">
                <a16:creationId xmlns:a16="http://schemas.microsoft.com/office/drawing/2014/main" id="{12632B8E-6A62-4768-9517-E942A4BC0A30}"/>
              </a:ext>
            </a:extLst>
          </p:cNvPr>
          <p:cNvSpPr>
            <a:spLocks noGrp="1"/>
          </p:cNvSpPr>
          <p:nvPr>
            <p:ph type="title"/>
          </p:nvPr>
        </p:nvSpPr>
        <p:spPr/>
        <p:txBody>
          <a:bodyPr>
            <a:normAutofit fontScale="90000"/>
          </a:bodyPr>
          <a:lstStyle/>
          <a:p>
            <a:pPr algn="ctr"/>
            <a:br>
              <a:rPr lang="en-US" dirty="0"/>
            </a:br>
            <a:r>
              <a:rPr lang="en-US" dirty="0"/>
              <a:t>Ballardvale</a:t>
            </a:r>
          </a:p>
        </p:txBody>
      </p:sp>
      <p:graphicFrame>
        <p:nvGraphicFramePr>
          <p:cNvPr id="3" name="Table 2">
            <a:extLst>
              <a:ext uri="{FF2B5EF4-FFF2-40B4-BE49-F238E27FC236}">
                <a16:creationId xmlns:a16="http://schemas.microsoft.com/office/drawing/2014/main" id="{B7B35AF6-633B-4E21-9227-FF73CA511B47}"/>
              </a:ext>
            </a:extLst>
          </p:cNvPr>
          <p:cNvGraphicFramePr>
            <a:graphicFrameLocks noGrp="1"/>
          </p:cNvGraphicFramePr>
          <p:nvPr>
            <p:extLst/>
          </p:nvPr>
        </p:nvGraphicFramePr>
        <p:xfrm>
          <a:off x="5747082" y="3429000"/>
          <a:ext cx="6258186" cy="3566160"/>
        </p:xfrm>
        <a:graphic>
          <a:graphicData uri="http://schemas.openxmlformats.org/drawingml/2006/table">
            <a:tbl>
              <a:tblPr firstRow="1" bandRow="1">
                <a:tableStyleId>{5C22544A-7EE6-4342-B048-85BDC9FD1C3A}</a:tableStyleId>
              </a:tblPr>
              <a:tblGrid>
                <a:gridCol w="2086062">
                  <a:extLst>
                    <a:ext uri="{9D8B030D-6E8A-4147-A177-3AD203B41FA5}">
                      <a16:colId xmlns:a16="http://schemas.microsoft.com/office/drawing/2014/main" val="3295020144"/>
                    </a:ext>
                  </a:extLst>
                </a:gridCol>
                <a:gridCol w="2086062">
                  <a:extLst>
                    <a:ext uri="{9D8B030D-6E8A-4147-A177-3AD203B41FA5}">
                      <a16:colId xmlns:a16="http://schemas.microsoft.com/office/drawing/2014/main" val="344971818"/>
                    </a:ext>
                  </a:extLst>
                </a:gridCol>
                <a:gridCol w="2086062">
                  <a:extLst>
                    <a:ext uri="{9D8B030D-6E8A-4147-A177-3AD203B41FA5}">
                      <a16:colId xmlns:a16="http://schemas.microsoft.com/office/drawing/2014/main" val="450226668"/>
                    </a:ext>
                  </a:extLst>
                </a:gridCol>
              </a:tblGrid>
              <a:tr h="171978">
                <a:tc gridSpan="3">
                  <a:txBody>
                    <a:bodyPr/>
                    <a:lstStyle/>
                    <a:p>
                      <a:pPr algn="ctr"/>
                      <a:r>
                        <a:rPr lang="en-US" sz="1200" b="0" dirty="0">
                          <a:latin typeface="+mn-lt"/>
                        </a:rPr>
                        <a:t>Dimensional Table</a:t>
                      </a:r>
                    </a:p>
                  </a:txBody>
                  <a:tcPr/>
                </a:tc>
                <a:tc hMerge="1">
                  <a:txBody>
                    <a:bodyPr/>
                    <a:lstStyle/>
                    <a:p>
                      <a:pPr algn="ctr"/>
                      <a:endParaRPr lang="en-US" b="0" dirty="0"/>
                    </a:p>
                  </a:txBody>
                  <a:tcPr/>
                </a:tc>
                <a:tc hMerge="1">
                  <a:txBody>
                    <a:bodyPr/>
                    <a:lstStyle/>
                    <a:p>
                      <a:pPr algn="ctr"/>
                      <a:endParaRPr lang="en-US" b="0" dirty="0"/>
                    </a:p>
                  </a:txBody>
                  <a:tcPr/>
                </a:tc>
                <a:extLst>
                  <a:ext uri="{0D108BD9-81ED-4DB2-BD59-A6C34878D82A}">
                    <a16:rowId xmlns:a16="http://schemas.microsoft.com/office/drawing/2014/main" val="323532454"/>
                  </a:ext>
                </a:extLst>
              </a:tr>
              <a:tr h="171978">
                <a:tc>
                  <a:txBody>
                    <a:bodyPr/>
                    <a:lstStyle/>
                    <a:p>
                      <a:pPr algn="ctr"/>
                      <a:r>
                        <a:rPr lang="en-US" sz="1200" b="0" dirty="0">
                          <a:latin typeface="+mn-lt"/>
                        </a:rPr>
                        <a:t>Criteria</a:t>
                      </a:r>
                    </a:p>
                  </a:txBody>
                  <a:tcPr/>
                </a:tc>
                <a:tc>
                  <a:txBody>
                    <a:bodyPr/>
                    <a:lstStyle/>
                    <a:p>
                      <a:pPr algn="ctr"/>
                      <a:r>
                        <a:rPr lang="en-US" sz="1200" b="0" dirty="0">
                          <a:latin typeface="+mn-lt"/>
                        </a:rPr>
                        <a:t>Industrial G</a:t>
                      </a:r>
                    </a:p>
                  </a:txBody>
                  <a:tcPr/>
                </a:tc>
                <a:tc>
                  <a:txBody>
                    <a:bodyPr/>
                    <a:lstStyle/>
                    <a:p>
                      <a:pPr algn="ctr"/>
                      <a:r>
                        <a:rPr lang="en-US" sz="1200" b="0" dirty="0">
                          <a:latin typeface="+mn-lt"/>
                        </a:rPr>
                        <a:t>Proposed</a:t>
                      </a:r>
                    </a:p>
                  </a:txBody>
                  <a:tcPr/>
                </a:tc>
                <a:extLst>
                  <a:ext uri="{0D108BD9-81ED-4DB2-BD59-A6C34878D82A}">
                    <a16:rowId xmlns:a16="http://schemas.microsoft.com/office/drawing/2014/main" val="1110426578"/>
                  </a:ext>
                </a:extLst>
              </a:tr>
              <a:tr h="171978">
                <a:tc>
                  <a:txBody>
                    <a:bodyPr/>
                    <a:lstStyle/>
                    <a:p>
                      <a:pPr algn="ctr"/>
                      <a:r>
                        <a:rPr lang="en-US" sz="1200" dirty="0">
                          <a:latin typeface="+mn-lt"/>
                        </a:rPr>
                        <a:t>Minimum Lot Area</a:t>
                      </a:r>
                    </a:p>
                  </a:txBody>
                  <a:tcPr/>
                </a:tc>
                <a:tc>
                  <a:txBody>
                    <a:bodyPr/>
                    <a:lstStyle/>
                    <a:p>
                      <a:pPr algn="ctr"/>
                      <a:r>
                        <a:rPr lang="en-US" sz="12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mn-lt"/>
                        </a:rPr>
                        <a:t>_</a:t>
                      </a:r>
                    </a:p>
                  </a:txBody>
                  <a:tcPr/>
                </a:tc>
                <a:extLst>
                  <a:ext uri="{0D108BD9-81ED-4DB2-BD59-A6C34878D82A}">
                    <a16:rowId xmlns:a16="http://schemas.microsoft.com/office/drawing/2014/main" val="866593824"/>
                  </a:ext>
                </a:extLst>
              </a:tr>
              <a:tr h="271807">
                <a:tc>
                  <a:txBody>
                    <a:bodyPr/>
                    <a:lstStyle/>
                    <a:p>
                      <a:pPr algn="ctr"/>
                      <a:r>
                        <a:rPr lang="en-US" sz="1200" dirty="0">
                          <a:latin typeface="+mn-lt"/>
                        </a:rPr>
                        <a:t>Maximum Lot Coverage</a:t>
                      </a:r>
                    </a:p>
                  </a:txBody>
                  <a:tcPr/>
                </a:tc>
                <a:tc>
                  <a:txBody>
                    <a:bodyPr/>
                    <a:lstStyle/>
                    <a:p>
                      <a:pPr algn="ctr"/>
                      <a:endParaRPr lang="en-US" sz="1200" dirty="0">
                        <a:latin typeface="+mn-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mn-lt"/>
                        </a:rPr>
                        <a:t>30%</a:t>
                      </a:r>
                    </a:p>
                  </a:txBody>
                  <a:tcPr/>
                </a:tc>
                <a:extLst>
                  <a:ext uri="{0D108BD9-81ED-4DB2-BD59-A6C34878D82A}">
                    <a16:rowId xmlns:a16="http://schemas.microsoft.com/office/drawing/2014/main" val="2834426369"/>
                  </a:ext>
                </a:extLst>
              </a:tr>
              <a:tr h="171978">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Min. common open space</a:t>
                      </a:r>
                      <a:endParaRPr lang="en-US" sz="1200" dirty="0">
                        <a:effectLst/>
                        <a:latin typeface="+mn-lt"/>
                        <a:ea typeface="Times New Roman" panose="02020603050405020304" pitchFamily="18" charset="0"/>
                      </a:endParaRPr>
                    </a:p>
                  </a:txBody>
                  <a:tcPr marL="68580" marR="68580" marT="0" marB="0"/>
                </a:tc>
                <a:tc>
                  <a:txBody>
                    <a:bodyPr/>
                    <a:lstStyle/>
                    <a:p>
                      <a:pPr algn="ctr"/>
                      <a:r>
                        <a:rPr lang="en-US" sz="1200" dirty="0">
                          <a:latin typeface="+mn-lt"/>
                        </a:rPr>
                        <a:t>_</a:t>
                      </a:r>
                    </a:p>
                  </a:txBody>
                  <a:tcPr/>
                </a:tc>
                <a:tc>
                  <a:txBody>
                    <a:bodyPr/>
                    <a:lstStyle/>
                    <a:p>
                      <a:pPr algn="ctr"/>
                      <a:r>
                        <a:rPr lang="en-US" sz="1200" dirty="0">
                          <a:latin typeface="+mn-lt"/>
                        </a:rPr>
                        <a:t>20%</a:t>
                      </a:r>
                    </a:p>
                  </a:txBody>
                  <a:tcPr/>
                </a:tc>
                <a:extLst>
                  <a:ext uri="{0D108BD9-81ED-4DB2-BD59-A6C34878D82A}">
                    <a16:rowId xmlns:a16="http://schemas.microsoft.com/office/drawing/2014/main" val="2077133082"/>
                  </a:ext>
                </a:extLst>
              </a:tr>
              <a:tr h="171978">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Maximum height</a:t>
                      </a:r>
                      <a:endParaRPr lang="en-US" sz="1200" dirty="0">
                        <a:effectLst/>
                        <a:latin typeface="+mn-lt"/>
                        <a:ea typeface="Times New Roman" panose="02020603050405020304" pitchFamily="18" charset="0"/>
                      </a:endParaRPr>
                    </a:p>
                  </a:txBody>
                  <a:tcPr marL="68580" marR="68580" marT="0" marB="0"/>
                </a:tc>
                <a:tc>
                  <a:txBody>
                    <a:bodyPr/>
                    <a:lstStyle/>
                    <a:p>
                      <a:pPr algn="ctr"/>
                      <a:r>
                        <a:rPr lang="en-US" sz="1200" dirty="0">
                          <a:latin typeface="+mn-lt"/>
                        </a:rPr>
                        <a:t>60</a:t>
                      </a:r>
                    </a:p>
                  </a:txBody>
                  <a:tcPr/>
                </a:tc>
                <a:tc>
                  <a:txBody>
                    <a:bodyPr/>
                    <a:lstStyle/>
                    <a:p>
                      <a:pPr algn="ctr"/>
                      <a:r>
                        <a:rPr lang="en-US" sz="1200" dirty="0">
                          <a:latin typeface="+mn-lt"/>
                        </a:rPr>
                        <a:t>45</a:t>
                      </a:r>
                    </a:p>
                  </a:txBody>
                  <a:tcPr/>
                </a:tc>
                <a:extLst>
                  <a:ext uri="{0D108BD9-81ED-4DB2-BD59-A6C34878D82A}">
                    <a16:rowId xmlns:a16="http://schemas.microsoft.com/office/drawing/2014/main" val="985057367"/>
                  </a:ext>
                </a:extLst>
              </a:tr>
              <a:tr h="171978">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     Stories (maximum)</a:t>
                      </a:r>
                      <a:endParaRPr lang="en-US" sz="1200" dirty="0">
                        <a:effectLst/>
                        <a:latin typeface="+mn-lt"/>
                        <a:ea typeface="Times New Roman" panose="02020603050405020304" pitchFamily="18" charset="0"/>
                      </a:endParaRPr>
                    </a:p>
                  </a:txBody>
                  <a:tcPr marL="68580" marR="68580" marT="0" marB="0"/>
                </a:tc>
                <a:tc>
                  <a:txBody>
                    <a:bodyPr/>
                    <a:lstStyle/>
                    <a:p>
                      <a:pPr algn="ctr"/>
                      <a:r>
                        <a:rPr lang="en-US" sz="1200" dirty="0">
                          <a:latin typeface="+mn-lt"/>
                        </a:rPr>
                        <a:t>5</a:t>
                      </a:r>
                    </a:p>
                  </a:txBody>
                  <a:tcPr/>
                </a:tc>
                <a:tc>
                  <a:txBody>
                    <a:bodyPr/>
                    <a:lstStyle/>
                    <a:p>
                      <a:pPr algn="ctr"/>
                      <a:r>
                        <a:rPr lang="en-US" sz="1200" dirty="0">
                          <a:latin typeface="+mn-lt"/>
                        </a:rPr>
                        <a:t>3</a:t>
                      </a:r>
                    </a:p>
                  </a:txBody>
                  <a:tcPr/>
                </a:tc>
                <a:extLst>
                  <a:ext uri="{0D108BD9-81ED-4DB2-BD59-A6C34878D82A}">
                    <a16:rowId xmlns:a16="http://schemas.microsoft.com/office/drawing/2014/main" val="49041484"/>
                  </a:ext>
                </a:extLst>
              </a:tr>
              <a:tr h="171978">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      Feet (maximum)</a:t>
                      </a:r>
                      <a:endParaRPr lang="en-US" sz="1200" dirty="0">
                        <a:effectLst/>
                        <a:latin typeface="+mn-lt"/>
                        <a:ea typeface="Times New Roman" panose="02020603050405020304" pitchFamily="18" charset="0"/>
                      </a:endParaRPr>
                    </a:p>
                  </a:txBody>
                  <a:tcPr marL="68580" marR="68580" marT="0" marB="0"/>
                </a:tc>
                <a:tc>
                  <a:txBody>
                    <a:bodyPr/>
                    <a:lstStyle/>
                    <a:p>
                      <a:pPr algn="ctr"/>
                      <a:r>
                        <a:rPr lang="en-US" sz="1200" dirty="0">
                          <a:latin typeface="+mn-lt"/>
                        </a:rPr>
                        <a:t>60</a:t>
                      </a:r>
                    </a:p>
                  </a:txBody>
                  <a:tcPr/>
                </a:tc>
                <a:tc>
                  <a:txBody>
                    <a:bodyPr/>
                    <a:lstStyle/>
                    <a:p>
                      <a:pPr algn="ctr"/>
                      <a:r>
                        <a:rPr lang="en-US" sz="1200" dirty="0">
                          <a:latin typeface="+mn-lt"/>
                        </a:rPr>
                        <a:t>45</a:t>
                      </a:r>
                    </a:p>
                  </a:txBody>
                  <a:tcPr/>
                </a:tc>
                <a:extLst>
                  <a:ext uri="{0D108BD9-81ED-4DB2-BD59-A6C34878D82A}">
                    <a16:rowId xmlns:a16="http://schemas.microsoft.com/office/drawing/2014/main" val="3967071819"/>
                  </a:ext>
                </a:extLst>
              </a:tr>
              <a:tr h="171978">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Minimum frontage</a:t>
                      </a:r>
                      <a:endParaRPr lang="en-US" sz="1200" dirty="0">
                        <a:effectLst/>
                        <a:latin typeface="+mn-lt"/>
                        <a:ea typeface="Times New Roman" panose="02020603050405020304" pitchFamily="18" charset="0"/>
                      </a:endParaRPr>
                    </a:p>
                  </a:txBody>
                  <a:tcPr marL="68580" marR="68580" marT="0" marB="0"/>
                </a:tc>
                <a:tc>
                  <a:txBody>
                    <a:bodyPr/>
                    <a:lstStyle/>
                    <a:p>
                      <a:pPr algn="ctr"/>
                      <a:r>
                        <a:rPr lang="en-US" sz="1200" dirty="0">
                          <a:latin typeface="+mn-lt"/>
                        </a:rPr>
                        <a:t>_</a:t>
                      </a:r>
                    </a:p>
                  </a:txBody>
                  <a:tcPr/>
                </a:tc>
                <a:tc>
                  <a:txBody>
                    <a:bodyPr/>
                    <a:lstStyle/>
                    <a:p>
                      <a:pPr algn="ctr"/>
                      <a:r>
                        <a:rPr lang="en-US" sz="1200" dirty="0">
                          <a:latin typeface="+mn-lt"/>
                        </a:rPr>
                        <a:t>0</a:t>
                      </a:r>
                    </a:p>
                  </a:txBody>
                  <a:tcPr/>
                </a:tc>
                <a:extLst>
                  <a:ext uri="{0D108BD9-81ED-4DB2-BD59-A6C34878D82A}">
                    <a16:rowId xmlns:a16="http://schemas.microsoft.com/office/drawing/2014/main" val="914571336"/>
                  </a:ext>
                </a:extLst>
              </a:tr>
              <a:tr h="171978">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Required setbacks:</a:t>
                      </a:r>
                      <a:endParaRPr lang="en-US" sz="1200" dirty="0">
                        <a:effectLst/>
                        <a:latin typeface="+mn-lt"/>
                        <a:ea typeface="Times New Roman" panose="02020603050405020304" pitchFamily="18" charset="0"/>
                      </a:endParaRPr>
                    </a:p>
                  </a:txBody>
                  <a:tcPr marL="68580" marR="68580" marT="0" marB="0"/>
                </a:tc>
                <a:tc>
                  <a:txBody>
                    <a:bodyPr/>
                    <a:lstStyle/>
                    <a:p>
                      <a:pPr algn="ctr"/>
                      <a:endParaRPr lang="en-US" sz="1200" dirty="0">
                        <a:latin typeface="+mn-lt"/>
                      </a:endParaRPr>
                    </a:p>
                  </a:txBody>
                  <a:tcPr/>
                </a:tc>
                <a:tc>
                  <a:txBody>
                    <a:bodyPr/>
                    <a:lstStyle/>
                    <a:p>
                      <a:pPr algn="ctr"/>
                      <a:endParaRPr lang="en-US" sz="1200" dirty="0">
                        <a:latin typeface="+mn-lt"/>
                      </a:endParaRPr>
                    </a:p>
                  </a:txBody>
                  <a:tcPr/>
                </a:tc>
                <a:extLst>
                  <a:ext uri="{0D108BD9-81ED-4DB2-BD59-A6C34878D82A}">
                    <a16:rowId xmlns:a16="http://schemas.microsoft.com/office/drawing/2014/main" val="134307835"/>
                  </a:ext>
                </a:extLst>
              </a:tr>
              <a:tr h="171978">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     Front (min)</a:t>
                      </a:r>
                      <a:endParaRPr lang="en-US" sz="1200" dirty="0">
                        <a:effectLst/>
                        <a:latin typeface="+mn-lt"/>
                        <a:ea typeface="Times New Roman" panose="02020603050405020304" pitchFamily="18" charset="0"/>
                      </a:endParaRPr>
                    </a:p>
                  </a:txBody>
                  <a:tcPr marL="68580" marR="68580" marT="0" marB="0"/>
                </a:tc>
                <a:tc>
                  <a:txBody>
                    <a:bodyPr/>
                    <a:lstStyle/>
                    <a:p>
                      <a:pPr algn="ctr"/>
                      <a:r>
                        <a:rPr lang="en-US" sz="1200" dirty="0">
                          <a:latin typeface="+mn-lt"/>
                        </a:rPr>
                        <a:t>30</a:t>
                      </a:r>
                    </a:p>
                  </a:txBody>
                  <a:tcPr/>
                </a:tc>
                <a:tc>
                  <a:txBody>
                    <a:bodyPr/>
                    <a:lstStyle/>
                    <a:p>
                      <a:pPr algn="ctr"/>
                      <a:r>
                        <a:rPr lang="en-US" sz="1200" dirty="0">
                          <a:latin typeface="+mn-lt"/>
                        </a:rPr>
                        <a:t>0</a:t>
                      </a:r>
                    </a:p>
                  </a:txBody>
                  <a:tcPr/>
                </a:tc>
                <a:extLst>
                  <a:ext uri="{0D108BD9-81ED-4DB2-BD59-A6C34878D82A}">
                    <a16:rowId xmlns:a16="http://schemas.microsoft.com/office/drawing/2014/main" val="717045251"/>
                  </a:ext>
                </a:extLst>
              </a:tr>
              <a:tr h="171978">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     Side</a:t>
                      </a:r>
                      <a:endParaRPr lang="en-US" sz="1200" dirty="0">
                        <a:effectLst/>
                        <a:latin typeface="+mn-lt"/>
                        <a:ea typeface="Times New Roman" panose="02020603050405020304" pitchFamily="18" charset="0"/>
                      </a:endParaRPr>
                    </a:p>
                  </a:txBody>
                  <a:tcPr marL="68580" marR="68580" marT="0" marB="0"/>
                </a:tc>
                <a:tc>
                  <a:txBody>
                    <a:bodyPr/>
                    <a:lstStyle/>
                    <a:p>
                      <a:pPr algn="ctr"/>
                      <a:r>
                        <a:rPr lang="en-US" sz="1200" dirty="0">
                          <a:latin typeface="+mn-lt"/>
                        </a:rPr>
                        <a:t>15</a:t>
                      </a:r>
                    </a:p>
                  </a:txBody>
                  <a:tcPr/>
                </a:tc>
                <a:tc>
                  <a:txBody>
                    <a:bodyPr/>
                    <a:lstStyle/>
                    <a:p>
                      <a:pPr algn="ctr"/>
                      <a:r>
                        <a:rPr lang="en-US" sz="1200" dirty="0">
                          <a:latin typeface="+mn-lt"/>
                        </a:rPr>
                        <a:t>0</a:t>
                      </a:r>
                    </a:p>
                  </a:txBody>
                  <a:tcPr/>
                </a:tc>
                <a:extLst>
                  <a:ext uri="{0D108BD9-81ED-4DB2-BD59-A6C34878D82A}">
                    <a16:rowId xmlns:a16="http://schemas.microsoft.com/office/drawing/2014/main" val="1130387828"/>
                  </a:ext>
                </a:extLst>
              </a:tr>
              <a:tr h="171978">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     Rear</a:t>
                      </a:r>
                      <a:endParaRPr lang="en-US" sz="1200" dirty="0">
                        <a:effectLst/>
                        <a:latin typeface="+mn-lt"/>
                        <a:ea typeface="Times New Roman" panose="02020603050405020304" pitchFamily="18" charset="0"/>
                      </a:endParaRPr>
                    </a:p>
                  </a:txBody>
                  <a:tcPr marL="68580" marR="68580" marT="0" marB="0"/>
                </a:tc>
                <a:tc>
                  <a:txBody>
                    <a:bodyPr/>
                    <a:lstStyle/>
                    <a:p>
                      <a:pPr algn="ctr"/>
                      <a:r>
                        <a:rPr lang="en-US" sz="1200" dirty="0">
                          <a:latin typeface="+mn-lt"/>
                        </a:rPr>
                        <a:t>15</a:t>
                      </a:r>
                    </a:p>
                  </a:txBody>
                  <a:tcPr/>
                </a:tc>
                <a:tc>
                  <a:txBody>
                    <a:bodyPr/>
                    <a:lstStyle/>
                    <a:p>
                      <a:pPr algn="ctr"/>
                      <a:r>
                        <a:rPr lang="en-US" sz="1200" dirty="0">
                          <a:latin typeface="+mn-lt"/>
                        </a:rPr>
                        <a:t>0</a:t>
                      </a:r>
                    </a:p>
                  </a:txBody>
                  <a:tcPr/>
                </a:tc>
                <a:extLst>
                  <a:ext uri="{0D108BD9-81ED-4DB2-BD59-A6C34878D82A}">
                    <a16:rowId xmlns:a16="http://schemas.microsoft.com/office/drawing/2014/main" val="2456292708"/>
                  </a:ext>
                </a:extLst>
              </a:tr>
            </a:tbl>
          </a:graphicData>
        </a:graphic>
      </p:graphicFrame>
      <p:pic>
        <p:nvPicPr>
          <p:cNvPr id="4" name="Picture 3">
            <a:extLst>
              <a:ext uri="{FF2B5EF4-FFF2-40B4-BE49-F238E27FC236}">
                <a16:creationId xmlns:a16="http://schemas.microsoft.com/office/drawing/2014/main" id="{0BA23C84-B9C3-4D81-873E-1CF3EBD7F358}"/>
              </a:ext>
            </a:extLst>
          </p:cNvPr>
          <p:cNvPicPr>
            <a:picLocks noChangeAspect="1"/>
          </p:cNvPicPr>
          <p:nvPr/>
        </p:nvPicPr>
        <p:blipFill>
          <a:blip r:embed="rId3"/>
          <a:stretch>
            <a:fillRect/>
          </a:stretch>
        </p:blipFill>
        <p:spPr>
          <a:xfrm>
            <a:off x="919738" y="1623526"/>
            <a:ext cx="3671940" cy="2824864"/>
          </a:xfrm>
          <a:prstGeom prst="rect">
            <a:avLst/>
          </a:prstGeom>
        </p:spPr>
      </p:pic>
    </p:spTree>
    <p:extLst>
      <p:ext uri="{BB962C8B-B14F-4D97-AF65-F5344CB8AC3E}">
        <p14:creationId xmlns:p14="http://schemas.microsoft.com/office/powerpoint/2010/main" val="467540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7E87FA-E0EC-4253-9DC5-A49ACE050DA8}"/>
              </a:ext>
            </a:extLst>
          </p:cNvPr>
          <p:cNvPicPr>
            <a:picLocks noChangeAspect="1"/>
          </p:cNvPicPr>
          <p:nvPr/>
        </p:nvPicPr>
        <p:blipFill>
          <a:blip r:embed="rId2"/>
          <a:stretch>
            <a:fillRect/>
          </a:stretch>
        </p:blipFill>
        <p:spPr>
          <a:xfrm>
            <a:off x="5553513" y="1314599"/>
            <a:ext cx="5721292" cy="2152525"/>
          </a:xfrm>
          <a:prstGeom prst="rect">
            <a:avLst/>
          </a:prstGeom>
        </p:spPr>
      </p:pic>
      <p:sp>
        <p:nvSpPr>
          <p:cNvPr id="2" name="Title 1">
            <a:extLst>
              <a:ext uri="{FF2B5EF4-FFF2-40B4-BE49-F238E27FC236}">
                <a16:creationId xmlns:a16="http://schemas.microsoft.com/office/drawing/2014/main" id="{12632B8E-6A62-4768-9517-E942A4BC0A30}"/>
              </a:ext>
            </a:extLst>
          </p:cNvPr>
          <p:cNvSpPr>
            <a:spLocks noGrp="1"/>
          </p:cNvSpPr>
          <p:nvPr>
            <p:ph type="title"/>
          </p:nvPr>
        </p:nvSpPr>
        <p:spPr/>
        <p:txBody>
          <a:bodyPr>
            <a:normAutofit/>
          </a:bodyPr>
          <a:lstStyle/>
          <a:p>
            <a:pPr algn="ctr"/>
            <a:r>
              <a:rPr lang="en-US" dirty="0"/>
              <a:t>River Road</a:t>
            </a:r>
          </a:p>
        </p:txBody>
      </p:sp>
      <p:graphicFrame>
        <p:nvGraphicFramePr>
          <p:cNvPr id="5" name="Table 4">
            <a:extLst>
              <a:ext uri="{FF2B5EF4-FFF2-40B4-BE49-F238E27FC236}">
                <a16:creationId xmlns:a16="http://schemas.microsoft.com/office/drawing/2014/main" id="{3B29AA02-9659-4F54-956D-C2888449F4A6}"/>
              </a:ext>
            </a:extLst>
          </p:cNvPr>
          <p:cNvGraphicFramePr>
            <a:graphicFrameLocks noGrp="1"/>
          </p:cNvGraphicFramePr>
          <p:nvPr>
            <p:extLst/>
          </p:nvPr>
        </p:nvGraphicFramePr>
        <p:xfrm>
          <a:off x="5553513" y="3345342"/>
          <a:ext cx="6258186" cy="3197887"/>
        </p:xfrm>
        <a:graphic>
          <a:graphicData uri="http://schemas.openxmlformats.org/drawingml/2006/table">
            <a:tbl>
              <a:tblPr firstRow="1" bandRow="1">
                <a:tableStyleId>{5C22544A-7EE6-4342-B048-85BDC9FD1C3A}</a:tableStyleId>
              </a:tblPr>
              <a:tblGrid>
                <a:gridCol w="2086062">
                  <a:extLst>
                    <a:ext uri="{9D8B030D-6E8A-4147-A177-3AD203B41FA5}">
                      <a16:colId xmlns:a16="http://schemas.microsoft.com/office/drawing/2014/main" val="3295020144"/>
                    </a:ext>
                  </a:extLst>
                </a:gridCol>
                <a:gridCol w="2086062">
                  <a:extLst>
                    <a:ext uri="{9D8B030D-6E8A-4147-A177-3AD203B41FA5}">
                      <a16:colId xmlns:a16="http://schemas.microsoft.com/office/drawing/2014/main" val="344971818"/>
                    </a:ext>
                  </a:extLst>
                </a:gridCol>
                <a:gridCol w="2086062">
                  <a:extLst>
                    <a:ext uri="{9D8B030D-6E8A-4147-A177-3AD203B41FA5}">
                      <a16:colId xmlns:a16="http://schemas.microsoft.com/office/drawing/2014/main" val="450226668"/>
                    </a:ext>
                  </a:extLst>
                </a:gridCol>
              </a:tblGrid>
              <a:tr h="171978">
                <a:tc gridSpan="3">
                  <a:txBody>
                    <a:bodyPr/>
                    <a:lstStyle/>
                    <a:p>
                      <a:pPr algn="ctr"/>
                      <a:r>
                        <a:rPr lang="en-US" sz="1000" b="0" dirty="0">
                          <a:latin typeface="+mn-lt"/>
                        </a:rPr>
                        <a:t>Dimensional Table</a:t>
                      </a:r>
                    </a:p>
                  </a:txBody>
                  <a:tcPr/>
                </a:tc>
                <a:tc hMerge="1">
                  <a:txBody>
                    <a:bodyPr/>
                    <a:lstStyle/>
                    <a:p>
                      <a:pPr algn="ctr"/>
                      <a:endParaRPr lang="en-US" b="0" dirty="0"/>
                    </a:p>
                  </a:txBody>
                  <a:tcPr/>
                </a:tc>
                <a:tc hMerge="1">
                  <a:txBody>
                    <a:bodyPr/>
                    <a:lstStyle/>
                    <a:p>
                      <a:pPr algn="ctr"/>
                      <a:endParaRPr lang="en-US" b="0" dirty="0"/>
                    </a:p>
                  </a:txBody>
                  <a:tcPr/>
                </a:tc>
                <a:extLst>
                  <a:ext uri="{0D108BD9-81ED-4DB2-BD59-A6C34878D82A}">
                    <a16:rowId xmlns:a16="http://schemas.microsoft.com/office/drawing/2014/main" val="323532454"/>
                  </a:ext>
                </a:extLst>
              </a:tr>
              <a:tr h="171978">
                <a:tc>
                  <a:txBody>
                    <a:bodyPr/>
                    <a:lstStyle/>
                    <a:p>
                      <a:pPr algn="ctr"/>
                      <a:r>
                        <a:rPr lang="en-US" sz="1000" b="0" dirty="0">
                          <a:latin typeface="+mn-lt"/>
                        </a:rPr>
                        <a:t>Criteria</a:t>
                      </a:r>
                    </a:p>
                  </a:txBody>
                  <a:tcPr/>
                </a:tc>
                <a:tc>
                  <a:txBody>
                    <a:bodyPr/>
                    <a:lstStyle/>
                    <a:p>
                      <a:pPr algn="ctr"/>
                      <a:r>
                        <a:rPr lang="en-US" sz="1000" b="0" dirty="0">
                          <a:latin typeface="+mn-lt"/>
                        </a:rPr>
                        <a:t>Industrial D2</a:t>
                      </a:r>
                    </a:p>
                  </a:txBody>
                  <a:tcPr/>
                </a:tc>
                <a:tc>
                  <a:txBody>
                    <a:bodyPr/>
                    <a:lstStyle/>
                    <a:p>
                      <a:pPr algn="ctr"/>
                      <a:r>
                        <a:rPr lang="en-US" sz="1000" b="0" dirty="0">
                          <a:latin typeface="+mn-lt"/>
                        </a:rPr>
                        <a:t>Proposed</a:t>
                      </a:r>
                    </a:p>
                  </a:txBody>
                  <a:tcPr/>
                </a:tc>
                <a:extLst>
                  <a:ext uri="{0D108BD9-81ED-4DB2-BD59-A6C34878D82A}">
                    <a16:rowId xmlns:a16="http://schemas.microsoft.com/office/drawing/2014/main" val="1110426578"/>
                  </a:ext>
                </a:extLst>
              </a:tr>
              <a:tr h="171978">
                <a:tc>
                  <a:txBody>
                    <a:bodyPr/>
                    <a:lstStyle/>
                    <a:p>
                      <a:pPr algn="ctr"/>
                      <a:r>
                        <a:rPr lang="en-US" sz="1000" dirty="0">
                          <a:latin typeface="+mn-lt"/>
                        </a:rPr>
                        <a:t>Minimum Lot Area</a:t>
                      </a:r>
                    </a:p>
                  </a:txBody>
                  <a:tcPr/>
                </a:tc>
                <a:tc>
                  <a:txBody>
                    <a:bodyPr/>
                    <a:lstStyle/>
                    <a:p>
                      <a:pPr algn="ctr"/>
                      <a:r>
                        <a:rPr lang="en-US" sz="10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a:tc>
                <a:extLst>
                  <a:ext uri="{0D108BD9-81ED-4DB2-BD59-A6C34878D82A}">
                    <a16:rowId xmlns:a16="http://schemas.microsoft.com/office/drawing/2014/main" val="866593824"/>
                  </a:ext>
                </a:extLst>
              </a:tr>
              <a:tr h="271807">
                <a:tc>
                  <a:txBody>
                    <a:bodyPr/>
                    <a:lstStyle/>
                    <a:p>
                      <a:pPr algn="ctr"/>
                      <a:r>
                        <a:rPr lang="en-US" sz="1000" dirty="0">
                          <a:latin typeface="+mn-lt"/>
                        </a:rPr>
                        <a:t>Maximum Lot Coverage</a:t>
                      </a:r>
                    </a:p>
                  </a:txBody>
                  <a:tcPr/>
                </a:tc>
                <a:tc>
                  <a:txBody>
                    <a:bodyPr/>
                    <a:lstStyle/>
                    <a:p>
                      <a:pPr algn="ctr"/>
                      <a:r>
                        <a:rPr lang="en-US" sz="10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30%</a:t>
                      </a:r>
                    </a:p>
                  </a:txBody>
                  <a:tcPr/>
                </a:tc>
                <a:extLst>
                  <a:ext uri="{0D108BD9-81ED-4DB2-BD59-A6C34878D82A}">
                    <a16:rowId xmlns:a16="http://schemas.microsoft.com/office/drawing/2014/main" val="2834426369"/>
                  </a:ext>
                </a:extLst>
              </a:tr>
              <a:tr h="171978">
                <a:tc>
                  <a:txBody>
                    <a:bodyPr/>
                    <a:lstStyle/>
                    <a:p>
                      <a:pPr marL="0" marR="0" algn="ctr">
                        <a:spcBef>
                          <a:spcPts val="0"/>
                        </a:spcBef>
                        <a:spcAft>
                          <a:spcPts val="0"/>
                        </a:spcAft>
                      </a:pPr>
                      <a:r>
                        <a:rPr lang="en-US" sz="1000" dirty="0">
                          <a:solidFill>
                            <a:srgbClr val="000000"/>
                          </a:solidFill>
                          <a:effectLst/>
                          <a:latin typeface="+mn-lt"/>
                          <a:ea typeface="Times New Roman" panose="02020603050405020304" pitchFamily="18" charset="0"/>
                        </a:rPr>
                        <a:t>Min. common open space</a:t>
                      </a:r>
                      <a:endParaRPr lang="en-US" sz="1000" dirty="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_</a:t>
                      </a:r>
                    </a:p>
                  </a:txBody>
                  <a:tcPr/>
                </a:tc>
                <a:tc>
                  <a:txBody>
                    <a:bodyPr/>
                    <a:lstStyle/>
                    <a:p>
                      <a:pPr algn="ctr"/>
                      <a:endParaRPr lang="en-US" sz="1000" dirty="0">
                        <a:latin typeface="+mn-lt"/>
                      </a:endParaRPr>
                    </a:p>
                  </a:txBody>
                  <a:tcPr/>
                </a:tc>
                <a:extLst>
                  <a:ext uri="{0D108BD9-81ED-4DB2-BD59-A6C34878D82A}">
                    <a16:rowId xmlns:a16="http://schemas.microsoft.com/office/drawing/2014/main" val="2077133082"/>
                  </a:ext>
                </a:extLst>
              </a:tr>
              <a:tr h="171978">
                <a:tc>
                  <a:txBody>
                    <a:bodyPr/>
                    <a:lstStyle/>
                    <a:p>
                      <a:pPr marL="0" marR="0" algn="ctr">
                        <a:spcBef>
                          <a:spcPts val="0"/>
                        </a:spcBef>
                        <a:spcAft>
                          <a:spcPts val="0"/>
                        </a:spcAft>
                      </a:pPr>
                      <a:r>
                        <a:rPr lang="en-US" sz="1000" dirty="0">
                          <a:solidFill>
                            <a:srgbClr val="000000"/>
                          </a:solidFill>
                          <a:effectLst/>
                          <a:latin typeface="+mn-lt"/>
                          <a:ea typeface="Times New Roman" panose="02020603050405020304" pitchFamily="18" charset="0"/>
                        </a:rPr>
                        <a:t>Maximum height</a:t>
                      </a:r>
                      <a:endParaRPr lang="en-US" sz="1000" dirty="0">
                        <a:effectLst/>
                        <a:latin typeface="+mn-lt"/>
                        <a:ea typeface="Times New Roman" panose="02020603050405020304" pitchFamily="18" charset="0"/>
                      </a:endParaRPr>
                    </a:p>
                  </a:txBody>
                  <a:tcPr marL="68580" marR="68580" marT="0" marB="0"/>
                </a:tc>
                <a:tc>
                  <a:txBody>
                    <a:bodyPr/>
                    <a:lstStyle/>
                    <a:p>
                      <a:pPr algn="ctr"/>
                      <a:endParaRPr lang="en-US" sz="1000" dirty="0">
                        <a:latin typeface="+mn-lt"/>
                      </a:endParaRPr>
                    </a:p>
                  </a:txBody>
                  <a:tcPr/>
                </a:tc>
                <a:tc>
                  <a:txBody>
                    <a:bodyPr/>
                    <a:lstStyle/>
                    <a:p>
                      <a:pPr algn="ctr"/>
                      <a:endParaRPr lang="en-US" sz="1000" dirty="0">
                        <a:latin typeface="+mn-lt"/>
                      </a:endParaRPr>
                    </a:p>
                  </a:txBody>
                  <a:tcPr/>
                </a:tc>
                <a:extLst>
                  <a:ext uri="{0D108BD9-81ED-4DB2-BD59-A6C34878D82A}">
                    <a16:rowId xmlns:a16="http://schemas.microsoft.com/office/drawing/2014/main" val="985057367"/>
                  </a:ext>
                </a:extLst>
              </a:tr>
              <a:tr h="171978">
                <a:tc>
                  <a:txBody>
                    <a:bodyPr/>
                    <a:lstStyle/>
                    <a:p>
                      <a:pPr marL="0" marR="0" algn="ctr">
                        <a:spcBef>
                          <a:spcPts val="0"/>
                        </a:spcBef>
                        <a:spcAft>
                          <a:spcPts val="0"/>
                        </a:spcAft>
                      </a:pPr>
                      <a:r>
                        <a:rPr lang="en-US" sz="1000" dirty="0">
                          <a:solidFill>
                            <a:srgbClr val="000000"/>
                          </a:solidFill>
                          <a:effectLst/>
                          <a:latin typeface="+mn-lt"/>
                          <a:ea typeface="Times New Roman" panose="02020603050405020304" pitchFamily="18" charset="0"/>
                        </a:rPr>
                        <a:t>     Stories (maximum)</a:t>
                      </a:r>
                      <a:endParaRPr lang="en-US" sz="1000" dirty="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4</a:t>
                      </a:r>
                    </a:p>
                  </a:txBody>
                  <a:tcPr/>
                </a:tc>
                <a:tc>
                  <a:txBody>
                    <a:bodyPr/>
                    <a:lstStyle/>
                    <a:p>
                      <a:pPr algn="ctr"/>
                      <a:r>
                        <a:rPr lang="en-US" sz="1000" dirty="0">
                          <a:latin typeface="+mn-lt"/>
                        </a:rPr>
                        <a:t>4</a:t>
                      </a:r>
                    </a:p>
                  </a:txBody>
                  <a:tcPr/>
                </a:tc>
                <a:extLst>
                  <a:ext uri="{0D108BD9-81ED-4DB2-BD59-A6C34878D82A}">
                    <a16:rowId xmlns:a16="http://schemas.microsoft.com/office/drawing/2014/main" val="49041484"/>
                  </a:ext>
                </a:extLst>
              </a:tr>
              <a:tr h="171978">
                <a:tc>
                  <a:txBody>
                    <a:bodyPr/>
                    <a:lstStyle/>
                    <a:p>
                      <a:pPr marL="0" marR="0" algn="ctr">
                        <a:spcBef>
                          <a:spcPts val="0"/>
                        </a:spcBef>
                        <a:spcAft>
                          <a:spcPts val="0"/>
                        </a:spcAft>
                      </a:pPr>
                      <a:r>
                        <a:rPr lang="en-US" sz="1000" dirty="0">
                          <a:solidFill>
                            <a:srgbClr val="000000"/>
                          </a:solidFill>
                          <a:effectLst/>
                          <a:latin typeface="+mn-lt"/>
                          <a:ea typeface="Times New Roman" panose="02020603050405020304" pitchFamily="18" charset="0"/>
                        </a:rPr>
                        <a:t>      Feet (maximum)</a:t>
                      </a:r>
                      <a:endParaRPr lang="en-US" sz="1000" dirty="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50</a:t>
                      </a:r>
                    </a:p>
                  </a:txBody>
                  <a:tcPr/>
                </a:tc>
                <a:tc>
                  <a:txBody>
                    <a:bodyPr/>
                    <a:lstStyle/>
                    <a:p>
                      <a:pPr algn="ctr"/>
                      <a:r>
                        <a:rPr lang="en-US" sz="1000" dirty="0">
                          <a:latin typeface="+mn-lt"/>
                        </a:rPr>
                        <a:t>55</a:t>
                      </a:r>
                    </a:p>
                  </a:txBody>
                  <a:tcPr/>
                </a:tc>
                <a:extLst>
                  <a:ext uri="{0D108BD9-81ED-4DB2-BD59-A6C34878D82A}">
                    <a16:rowId xmlns:a16="http://schemas.microsoft.com/office/drawing/2014/main" val="3967071819"/>
                  </a:ext>
                </a:extLst>
              </a:tr>
              <a:tr h="171978">
                <a:tc>
                  <a:txBody>
                    <a:bodyPr/>
                    <a:lstStyle/>
                    <a:p>
                      <a:pPr marL="0" marR="0" algn="ctr">
                        <a:spcBef>
                          <a:spcPts val="0"/>
                        </a:spcBef>
                        <a:spcAft>
                          <a:spcPts val="0"/>
                        </a:spcAft>
                      </a:pPr>
                      <a:r>
                        <a:rPr lang="en-US" sz="1000" dirty="0">
                          <a:solidFill>
                            <a:srgbClr val="000000"/>
                          </a:solidFill>
                          <a:effectLst/>
                          <a:latin typeface="+mn-lt"/>
                          <a:ea typeface="Times New Roman" panose="02020603050405020304" pitchFamily="18" charset="0"/>
                        </a:rPr>
                        <a:t>Minimum frontage</a:t>
                      </a:r>
                      <a:endParaRPr lang="en-US" sz="1000" dirty="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50</a:t>
                      </a:r>
                    </a:p>
                  </a:txBody>
                  <a:tcPr/>
                </a:tc>
                <a:tc>
                  <a:txBody>
                    <a:bodyPr/>
                    <a:lstStyle/>
                    <a:p>
                      <a:pPr algn="ctr"/>
                      <a:r>
                        <a:rPr lang="en-US" sz="1000" dirty="0">
                          <a:latin typeface="+mn-lt"/>
                        </a:rPr>
                        <a:t>50</a:t>
                      </a:r>
                    </a:p>
                  </a:txBody>
                  <a:tcPr/>
                </a:tc>
                <a:extLst>
                  <a:ext uri="{0D108BD9-81ED-4DB2-BD59-A6C34878D82A}">
                    <a16:rowId xmlns:a16="http://schemas.microsoft.com/office/drawing/2014/main" val="914571336"/>
                  </a:ext>
                </a:extLst>
              </a:tr>
              <a:tr h="171978">
                <a:tc>
                  <a:txBody>
                    <a:bodyPr/>
                    <a:lstStyle/>
                    <a:p>
                      <a:pPr marL="0" marR="0" algn="ctr">
                        <a:spcBef>
                          <a:spcPts val="0"/>
                        </a:spcBef>
                        <a:spcAft>
                          <a:spcPts val="0"/>
                        </a:spcAft>
                      </a:pPr>
                      <a:r>
                        <a:rPr lang="en-US" sz="1000" dirty="0">
                          <a:solidFill>
                            <a:srgbClr val="000000"/>
                          </a:solidFill>
                          <a:effectLst/>
                          <a:latin typeface="+mn-lt"/>
                          <a:ea typeface="Times New Roman" panose="02020603050405020304" pitchFamily="18" charset="0"/>
                        </a:rPr>
                        <a:t>Required setbacks:</a:t>
                      </a:r>
                      <a:endParaRPr lang="en-US" sz="1000" dirty="0">
                        <a:effectLst/>
                        <a:latin typeface="+mn-lt"/>
                        <a:ea typeface="Times New Roman" panose="02020603050405020304" pitchFamily="18" charset="0"/>
                      </a:endParaRPr>
                    </a:p>
                  </a:txBody>
                  <a:tcPr marL="68580" marR="68580" marT="0" marB="0"/>
                </a:tc>
                <a:tc>
                  <a:txBody>
                    <a:bodyPr/>
                    <a:lstStyle/>
                    <a:p>
                      <a:pPr algn="ctr"/>
                      <a:endParaRPr lang="en-US" sz="1000" dirty="0">
                        <a:latin typeface="+mn-lt"/>
                      </a:endParaRPr>
                    </a:p>
                  </a:txBody>
                  <a:tcPr/>
                </a:tc>
                <a:tc>
                  <a:txBody>
                    <a:bodyPr/>
                    <a:lstStyle/>
                    <a:p>
                      <a:pPr algn="ctr"/>
                      <a:endParaRPr lang="en-US" sz="1000" dirty="0">
                        <a:latin typeface="+mn-lt"/>
                      </a:endParaRPr>
                    </a:p>
                  </a:txBody>
                  <a:tcPr/>
                </a:tc>
                <a:extLst>
                  <a:ext uri="{0D108BD9-81ED-4DB2-BD59-A6C34878D82A}">
                    <a16:rowId xmlns:a16="http://schemas.microsoft.com/office/drawing/2014/main" val="134307835"/>
                  </a:ext>
                </a:extLst>
              </a:tr>
              <a:tr h="171978">
                <a:tc>
                  <a:txBody>
                    <a:bodyPr/>
                    <a:lstStyle/>
                    <a:p>
                      <a:pPr marL="0" marR="0" algn="ctr">
                        <a:spcBef>
                          <a:spcPts val="0"/>
                        </a:spcBef>
                        <a:spcAft>
                          <a:spcPts val="0"/>
                        </a:spcAft>
                      </a:pPr>
                      <a:r>
                        <a:rPr lang="en-US" sz="1000" dirty="0">
                          <a:solidFill>
                            <a:srgbClr val="000000"/>
                          </a:solidFill>
                          <a:effectLst/>
                          <a:latin typeface="+mn-lt"/>
                          <a:ea typeface="Times New Roman" panose="02020603050405020304" pitchFamily="18" charset="0"/>
                        </a:rPr>
                        <a:t>     Front (min)</a:t>
                      </a:r>
                      <a:endParaRPr lang="en-US" sz="1000" dirty="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50</a:t>
                      </a:r>
                    </a:p>
                  </a:txBody>
                  <a:tcPr/>
                </a:tc>
                <a:tc>
                  <a:txBody>
                    <a:bodyPr/>
                    <a:lstStyle/>
                    <a:p>
                      <a:pPr algn="ctr"/>
                      <a:r>
                        <a:rPr lang="en-US" sz="1000" dirty="0">
                          <a:latin typeface="+mn-lt"/>
                        </a:rPr>
                        <a:t>20</a:t>
                      </a:r>
                    </a:p>
                  </a:txBody>
                  <a:tcPr/>
                </a:tc>
                <a:extLst>
                  <a:ext uri="{0D108BD9-81ED-4DB2-BD59-A6C34878D82A}">
                    <a16:rowId xmlns:a16="http://schemas.microsoft.com/office/drawing/2014/main" val="717045251"/>
                  </a:ext>
                </a:extLst>
              </a:tr>
              <a:tr h="171978">
                <a:tc>
                  <a:txBody>
                    <a:bodyPr/>
                    <a:lstStyle/>
                    <a:p>
                      <a:pPr marL="0" marR="0" algn="ctr">
                        <a:spcBef>
                          <a:spcPts val="0"/>
                        </a:spcBef>
                        <a:spcAft>
                          <a:spcPts val="0"/>
                        </a:spcAft>
                      </a:pPr>
                      <a:r>
                        <a:rPr lang="en-US" sz="1000" dirty="0">
                          <a:solidFill>
                            <a:srgbClr val="000000"/>
                          </a:solidFill>
                          <a:effectLst/>
                          <a:latin typeface="+mn-lt"/>
                          <a:ea typeface="Times New Roman" panose="02020603050405020304" pitchFamily="18" charset="0"/>
                        </a:rPr>
                        <a:t>     Side</a:t>
                      </a:r>
                      <a:endParaRPr lang="en-US" sz="1000" dirty="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40</a:t>
                      </a:r>
                    </a:p>
                  </a:txBody>
                  <a:tcPr/>
                </a:tc>
                <a:tc>
                  <a:txBody>
                    <a:bodyPr/>
                    <a:lstStyle/>
                    <a:p>
                      <a:pPr algn="ctr"/>
                      <a:r>
                        <a:rPr lang="en-US" sz="1000" dirty="0">
                          <a:latin typeface="+mn-lt"/>
                        </a:rPr>
                        <a:t>0</a:t>
                      </a:r>
                    </a:p>
                  </a:txBody>
                  <a:tcPr/>
                </a:tc>
                <a:extLst>
                  <a:ext uri="{0D108BD9-81ED-4DB2-BD59-A6C34878D82A}">
                    <a16:rowId xmlns:a16="http://schemas.microsoft.com/office/drawing/2014/main" val="1130387828"/>
                  </a:ext>
                </a:extLst>
              </a:tr>
              <a:tr h="171978">
                <a:tc>
                  <a:txBody>
                    <a:bodyPr/>
                    <a:lstStyle/>
                    <a:p>
                      <a:pPr marL="0" marR="0" algn="ctr">
                        <a:spcBef>
                          <a:spcPts val="0"/>
                        </a:spcBef>
                        <a:spcAft>
                          <a:spcPts val="0"/>
                        </a:spcAft>
                      </a:pPr>
                      <a:r>
                        <a:rPr lang="en-US" sz="1000" dirty="0">
                          <a:solidFill>
                            <a:srgbClr val="000000"/>
                          </a:solidFill>
                          <a:effectLst/>
                          <a:latin typeface="+mn-lt"/>
                          <a:ea typeface="Times New Roman" panose="02020603050405020304" pitchFamily="18" charset="0"/>
                        </a:rPr>
                        <a:t>     Rear</a:t>
                      </a:r>
                      <a:endParaRPr lang="en-US" sz="1000" dirty="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40</a:t>
                      </a:r>
                    </a:p>
                  </a:txBody>
                  <a:tcPr/>
                </a:tc>
                <a:tc>
                  <a:txBody>
                    <a:bodyPr/>
                    <a:lstStyle/>
                    <a:p>
                      <a:pPr algn="ctr"/>
                      <a:r>
                        <a:rPr lang="en-US" sz="1000" dirty="0">
                          <a:latin typeface="+mn-lt"/>
                        </a:rPr>
                        <a:t>0</a:t>
                      </a:r>
                    </a:p>
                  </a:txBody>
                  <a:tcPr/>
                </a:tc>
                <a:extLst>
                  <a:ext uri="{0D108BD9-81ED-4DB2-BD59-A6C34878D82A}">
                    <a16:rowId xmlns:a16="http://schemas.microsoft.com/office/drawing/2014/main" val="2456292708"/>
                  </a:ext>
                </a:extLst>
              </a:tr>
            </a:tbl>
          </a:graphicData>
        </a:graphic>
      </p:graphicFrame>
      <p:pic>
        <p:nvPicPr>
          <p:cNvPr id="6" name="Picture 5">
            <a:extLst>
              <a:ext uri="{FF2B5EF4-FFF2-40B4-BE49-F238E27FC236}">
                <a16:creationId xmlns:a16="http://schemas.microsoft.com/office/drawing/2014/main" id="{FEA2278E-7296-4CCB-B397-D214AF73434D}"/>
              </a:ext>
            </a:extLst>
          </p:cNvPr>
          <p:cNvPicPr>
            <a:picLocks noChangeAspect="1"/>
          </p:cNvPicPr>
          <p:nvPr/>
        </p:nvPicPr>
        <p:blipFill>
          <a:blip r:embed="rId3"/>
          <a:stretch>
            <a:fillRect/>
          </a:stretch>
        </p:blipFill>
        <p:spPr>
          <a:xfrm>
            <a:off x="231402" y="2516697"/>
            <a:ext cx="5322111" cy="3904749"/>
          </a:xfrm>
          <a:prstGeom prst="rect">
            <a:avLst/>
          </a:prstGeom>
        </p:spPr>
      </p:pic>
    </p:spTree>
    <p:extLst>
      <p:ext uri="{BB962C8B-B14F-4D97-AF65-F5344CB8AC3E}">
        <p14:creationId xmlns:p14="http://schemas.microsoft.com/office/powerpoint/2010/main" val="396971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BCB2-B34B-47D5-849A-5635086C502B}"/>
              </a:ext>
            </a:extLst>
          </p:cNvPr>
          <p:cNvSpPr>
            <a:spLocks noGrp="1"/>
          </p:cNvSpPr>
          <p:nvPr>
            <p:ph type="title"/>
          </p:nvPr>
        </p:nvSpPr>
        <p:spPr/>
        <p:txBody>
          <a:bodyPr/>
          <a:lstStyle/>
          <a:p>
            <a:pPr algn="ctr"/>
            <a:r>
              <a:rPr lang="en-US" dirty="0"/>
              <a:t>Submission Requirements</a:t>
            </a:r>
          </a:p>
        </p:txBody>
      </p:sp>
      <p:sp>
        <p:nvSpPr>
          <p:cNvPr id="15" name="Rectangle 14">
            <a:extLst>
              <a:ext uri="{FF2B5EF4-FFF2-40B4-BE49-F238E27FC236}">
                <a16:creationId xmlns:a16="http://schemas.microsoft.com/office/drawing/2014/main" id="{DB162DAB-7961-4FFB-A24C-4FB0E9B2F828}"/>
              </a:ext>
            </a:extLst>
          </p:cNvPr>
          <p:cNvSpPr/>
          <p:nvPr/>
        </p:nvSpPr>
        <p:spPr>
          <a:xfrm>
            <a:off x="528507" y="6003987"/>
            <a:ext cx="11803310" cy="646331"/>
          </a:xfrm>
          <a:prstGeom prst="rect">
            <a:avLst/>
          </a:prstGeom>
        </p:spPr>
        <p:txBody>
          <a:bodyPr wrap="square">
            <a:spAutoFit/>
          </a:bodyPr>
          <a:lstStyle/>
          <a:p>
            <a:r>
              <a:rPr lang="en-US" dirty="0"/>
              <a:t>The Planning Board may approve the site plan only if it determines that the proposed development meets the intent and provisions of the Zoning Bylaw and will not result in detriment to the town or the neighborhood in which it is located. </a:t>
            </a:r>
          </a:p>
        </p:txBody>
      </p:sp>
      <p:sp>
        <p:nvSpPr>
          <p:cNvPr id="16" name="Rectangle 15">
            <a:extLst>
              <a:ext uri="{FF2B5EF4-FFF2-40B4-BE49-F238E27FC236}">
                <a16:creationId xmlns:a16="http://schemas.microsoft.com/office/drawing/2014/main" id="{2B969B63-C387-4115-AE1C-098D47EC914A}"/>
              </a:ext>
            </a:extLst>
          </p:cNvPr>
          <p:cNvSpPr/>
          <p:nvPr/>
        </p:nvSpPr>
        <p:spPr>
          <a:xfrm>
            <a:off x="927865" y="1602761"/>
            <a:ext cx="10447534" cy="3970318"/>
          </a:xfrm>
          <a:prstGeom prst="rect">
            <a:avLst/>
          </a:prstGeom>
        </p:spPr>
        <p:txBody>
          <a:bodyPr wrap="square" numCol="2">
            <a:spAutoFit/>
          </a:bodyPr>
          <a:lstStyle/>
          <a:p>
            <a:pPr marL="285750" indent="-285750">
              <a:buClr>
                <a:schemeClr val="accent2"/>
              </a:buClr>
              <a:buFont typeface="Wingdings" panose="05000000000000000000" pitchFamily="2" charset="2"/>
              <a:buChar char="§"/>
            </a:pPr>
            <a:r>
              <a:rPr lang="en-US" dirty="0"/>
              <a:t>The proposed placement of buildings;</a:t>
            </a:r>
          </a:p>
          <a:p>
            <a:pPr marL="285750" indent="-285750">
              <a:buClr>
                <a:schemeClr val="accent2"/>
              </a:buClr>
              <a:buFont typeface="Wingdings" panose="05000000000000000000" pitchFamily="2" charset="2"/>
              <a:buChar char="§"/>
            </a:pPr>
            <a:endParaRPr lang="en-US" dirty="0"/>
          </a:p>
          <a:p>
            <a:pPr marL="285750" indent="-285750">
              <a:buClr>
                <a:schemeClr val="accent2"/>
              </a:buClr>
              <a:buFont typeface="Wingdings" panose="05000000000000000000" pitchFamily="2" charset="2"/>
              <a:buChar char="§"/>
            </a:pPr>
            <a:r>
              <a:rPr lang="en-US" dirty="0"/>
              <a:t>Major topographical changes;</a:t>
            </a:r>
          </a:p>
          <a:p>
            <a:pPr marL="285750" indent="-285750">
              <a:buClr>
                <a:schemeClr val="accent2"/>
              </a:buClr>
              <a:buFont typeface="Wingdings" panose="05000000000000000000" pitchFamily="2" charset="2"/>
              <a:buChar char="§"/>
            </a:pPr>
            <a:endParaRPr lang="en-US" dirty="0"/>
          </a:p>
          <a:p>
            <a:pPr marL="285750" indent="-285750">
              <a:buClr>
                <a:schemeClr val="accent2"/>
              </a:buClr>
              <a:buFont typeface="Wingdings" panose="05000000000000000000" pitchFamily="2" charset="2"/>
              <a:buChar char="§"/>
            </a:pPr>
            <a:r>
              <a:rPr lang="en-US" dirty="0"/>
              <a:t>Surface and ground water drainage and erosion control;</a:t>
            </a:r>
          </a:p>
          <a:p>
            <a:pPr marL="285750" indent="-285750">
              <a:buClr>
                <a:schemeClr val="accent2"/>
              </a:buClr>
              <a:buFont typeface="Wingdings" panose="05000000000000000000" pitchFamily="2" charset="2"/>
              <a:buChar char="§"/>
            </a:pPr>
            <a:endParaRPr lang="en-US" dirty="0"/>
          </a:p>
          <a:p>
            <a:pPr marL="285750" indent="-285750">
              <a:buClr>
                <a:schemeClr val="accent2"/>
              </a:buClr>
              <a:buFont typeface="Wingdings" panose="05000000000000000000" pitchFamily="2" charset="2"/>
              <a:buChar char="§"/>
            </a:pPr>
            <a:r>
              <a:rPr lang="en-US" dirty="0"/>
              <a:t>Protection against flooding and inundation;</a:t>
            </a:r>
          </a:p>
          <a:p>
            <a:pPr marL="285750" indent="-285750">
              <a:buClr>
                <a:schemeClr val="accent2"/>
              </a:buClr>
              <a:buFont typeface="Wingdings" panose="05000000000000000000" pitchFamily="2" charset="2"/>
              <a:buChar char="§"/>
            </a:pPr>
            <a:endParaRPr lang="en-US" dirty="0"/>
          </a:p>
          <a:p>
            <a:pPr marL="285750" indent="-285750">
              <a:buClr>
                <a:schemeClr val="accent2"/>
              </a:buClr>
              <a:buFont typeface="Wingdings" panose="05000000000000000000" pitchFamily="2" charset="2"/>
              <a:buChar char="§"/>
            </a:pPr>
            <a:r>
              <a:rPr lang="en-US" dirty="0"/>
              <a:t>Prevention of water and pollution and environmental damage;</a:t>
            </a:r>
          </a:p>
          <a:p>
            <a:pPr marL="285750" indent="-285750">
              <a:buClr>
                <a:schemeClr val="accent2"/>
              </a:buClr>
              <a:buFont typeface="Wingdings" panose="05000000000000000000" pitchFamily="2" charset="2"/>
              <a:buChar char="§"/>
            </a:pPr>
            <a:endParaRPr lang="en-US" dirty="0"/>
          </a:p>
          <a:p>
            <a:pPr marL="285750" indent="-285750">
              <a:buClr>
                <a:schemeClr val="accent2"/>
              </a:buClr>
              <a:buFont typeface="Wingdings" panose="05000000000000000000" pitchFamily="2" charset="2"/>
              <a:buChar char="§"/>
            </a:pPr>
            <a:r>
              <a:rPr lang="en-US" dirty="0"/>
              <a:t>Provision for adequate utility services;</a:t>
            </a:r>
          </a:p>
          <a:p>
            <a:pPr marL="285750" indent="-285750">
              <a:buClr>
                <a:schemeClr val="accent2"/>
              </a:buClr>
              <a:buFont typeface="Wingdings" panose="05000000000000000000" pitchFamily="2" charset="2"/>
              <a:buChar char="§"/>
            </a:pPr>
            <a:r>
              <a:rPr lang="en-US" dirty="0"/>
              <a:t>Provisions for off-street parking and loading;</a:t>
            </a:r>
          </a:p>
          <a:p>
            <a:pPr marL="285750" indent="-285750">
              <a:buClr>
                <a:schemeClr val="accent2"/>
              </a:buClr>
              <a:buFont typeface="Wingdings" panose="05000000000000000000" pitchFamily="2" charset="2"/>
              <a:buChar char="§"/>
            </a:pPr>
            <a:r>
              <a:rPr lang="en-US" dirty="0"/>
              <a:t>Location of intersections of driveways and streets;</a:t>
            </a:r>
          </a:p>
          <a:p>
            <a:pPr marL="285750" indent="-285750">
              <a:buClr>
                <a:schemeClr val="accent2"/>
              </a:buClr>
              <a:buFont typeface="Wingdings" panose="05000000000000000000" pitchFamily="2" charset="2"/>
              <a:buChar char="§"/>
            </a:pPr>
            <a:endParaRPr lang="en-US" dirty="0"/>
          </a:p>
          <a:p>
            <a:pPr marL="285750" indent="-285750">
              <a:buClr>
                <a:schemeClr val="accent2"/>
              </a:buClr>
              <a:buFont typeface="Wingdings" panose="05000000000000000000" pitchFamily="2" charset="2"/>
              <a:buChar char="§"/>
            </a:pPr>
            <a:r>
              <a:rPr lang="en-US" dirty="0"/>
              <a:t>The effect of additional traffic created by the development on intersections and streets likely to be affected by the proposed development;</a:t>
            </a:r>
          </a:p>
          <a:p>
            <a:pPr marL="285750" indent="-285750">
              <a:buClr>
                <a:schemeClr val="accent2"/>
              </a:buClr>
              <a:buFont typeface="Wingdings" panose="05000000000000000000" pitchFamily="2" charset="2"/>
              <a:buChar char="§"/>
            </a:pPr>
            <a:endParaRPr lang="en-US" dirty="0"/>
          </a:p>
          <a:p>
            <a:pPr marL="285750" indent="-285750">
              <a:buClr>
                <a:schemeClr val="accent2"/>
              </a:buClr>
              <a:buFont typeface="Wingdings" panose="05000000000000000000" pitchFamily="2" charset="2"/>
              <a:buChar char="§"/>
            </a:pPr>
            <a:r>
              <a:rPr lang="en-US" dirty="0"/>
              <a:t>Provision for pedestrian/bicycle accessways connecting to adjacent open space, neighborhoods, schools, recreation areas or transportation facilities and for  alternative transit programs;</a:t>
            </a:r>
          </a:p>
          <a:p>
            <a:pPr marL="285750" indent="-285750">
              <a:buClr>
                <a:schemeClr val="accent2"/>
              </a:buClr>
              <a:buFont typeface="Wingdings" panose="05000000000000000000" pitchFamily="2" charset="2"/>
              <a:buChar char="§"/>
            </a:pPr>
            <a:endParaRPr lang="en-US" dirty="0"/>
          </a:p>
          <a:p>
            <a:pPr marL="285750" indent="-285750">
              <a:buClr>
                <a:schemeClr val="accent2"/>
              </a:buClr>
              <a:buFont typeface="Wingdings" panose="05000000000000000000" pitchFamily="2" charset="2"/>
              <a:buChar char="§"/>
            </a:pPr>
            <a:r>
              <a:rPr lang="en-US" dirty="0"/>
              <a:t>Provisions for landscaping and adequate screening and buffering. </a:t>
            </a:r>
          </a:p>
        </p:txBody>
      </p:sp>
    </p:spTree>
    <p:extLst>
      <p:ext uri="{BB962C8B-B14F-4D97-AF65-F5344CB8AC3E}">
        <p14:creationId xmlns:p14="http://schemas.microsoft.com/office/powerpoint/2010/main" val="4119441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Community Engagement </a:t>
            </a:r>
          </a:p>
        </p:txBody>
      </p:sp>
      <p:sp>
        <p:nvSpPr>
          <p:cNvPr id="5" name="Slide Number Placeholder 4">
            <a:extLst>
              <a:ext uri="{FF2B5EF4-FFF2-40B4-BE49-F238E27FC236}">
                <a16:creationId xmlns:a16="http://schemas.microsoft.com/office/drawing/2014/main" id="{6F85CB01-E874-4E44-BFCA-962047120600}"/>
              </a:ext>
            </a:extLst>
          </p:cNvPr>
          <p:cNvSpPr>
            <a:spLocks noGrp="1"/>
          </p:cNvSpPr>
          <p:nvPr>
            <p:ph type="sldNum" sz="quarter" idx="12"/>
          </p:nvPr>
        </p:nvSpPr>
        <p:spPr/>
        <p:txBody>
          <a:bodyPr/>
          <a:lstStyle/>
          <a:p>
            <a:fld id="{D57F1E4F-1CFF-5643-939E-217C01CDF565}" type="slidenum">
              <a:rPr lang="en-US" smtClean="0"/>
              <a:pPr/>
              <a:t>13</a:t>
            </a:fld>
            <a:endParaRPr lang="en-US" dirty="0"/>
          </a:p>
        </p:txBody>
      </p:sp>
      <p:graphicFrame>
        <p:nvGraphicFramePr>
          <p:cNvPr id="6" name="Table 5">
            <a:extLst>
              <a:ext uri="{FF2B5EF4-FFF2-40B4-BE49-F238E27FC236}">
                <a16:creationId xmlns:a16="http://schemas.microsoft.com/office/drawing/2014/main" id="{C4B5054C-26A4-4A3C-AA0B-AD481F375A7C}"/>
              </a:ext>
            </a:extLst>
          </p:cNvPr>
          <p:cNvGraphicFramePr>
            <a:graphicFrameLocks noGrp="1"/>
          </p:cNvGraphicFramePr>
          <p:nvPr>
            <p:extLst>
              <p:ext uri="{D42A27DB-BD31-4B8C-83A1-F6EECF244321}">
                <p14:modId xmlns:p14="http://schemas.microsoft.com/office/powerpoint/2010/main" val="2079059898"/>
              </p:ext>
            </p:extLst>
          </p:nvPr>
        </p:nvGraphicFramePr>
        <p:xfrm>
          <a:off x="70339" y="1386673"/>
          <a:ext cx="12121661" cy="5296065"/>
        </p:xfrm>
        <a:graphic>
          <a:graphicData uri="http://schemas.openxmlformats.org/drawingml/2006/table">
            <a:tbl>
              <a:tblPr firstRow="1" bandRow="1">
                <a:tableStyleId>{5C22544A-7EE6-4342-B048-85BDC9FD1C3A}</a:tableStyleId>
              </a:tblPr>
              <a:tblGrid>
                <a:gridCol w="2244081">
                  <a:extLst>
                    <a:ext uri="{9D8B030D-6E8A-4147-A177-3AD203B41FA5}">
                      <a16:colId xmlns:a16="http://schemas.microsoft.com/office/drawing/2014/main" val="255483413"/>
                    </a:ext>
                  </a:extLst>
                </a:gridCol>
                <a:gridCol w="2900662">
                  <a:extLst>
                    <a:ext uri="{9D8B030D-6E8A-4147-A177-3AD203B41FA5}">
                      <a16:colId xmlns:a16="http://schemas.microsoft.com/office/drawing/2014/main" val="2996712632"/>
                    </a:ext>
                  </a:extLst>
                </a:gridCol>
                <a:gridCol w="671629">
                  <a:extLst>
                    <a:ext uri="{9D8B030D-6E8A-4147-A177-3AD203B41FA5}">
                      <a16:colId xmlns:a16="http://schemas.microsoft.com/office/drawing/2014/main" val="713829210"/>
                    </a:ext>
                  </a:extLst>
                </a:gridCol>
                <a:gridCol w="2101763">
                  <a:extLst>
                    <a:ext uri="{9D8B030D-6E8A-4147-A177-3AD203B41FA5}">
                      <a16:colId xmlns:a16="http://schemas.microsoft.com/office/drawing/2014/main" val="3614024167"/>
                    </a:ext>
                  </a:extLst>
                </a:gridCol>
                <a:gridCol w="2101763">
                  <a:extLst>
                    <a:ext uri="{9D8B030D-6E8A-4147-A177-3AD203B41FA5}">
                      <a16:colId xmlns:a16="http://schemas.microsoft.com/office/drawing/2014/main" val="4013911188"/>
                    </a:ext>
                  </a:extLst>
                </a:gridCol>
                <a:gridCol w="2101763">
                  <a:extLst>
                    <a:ext uri="{9D8B030D-6E8A-4147-A177-3AD203B41FA5}">
                      <a16:colId xmlns:a16="http://schemas.microsoft.com/office/drawing/2014/main" val="2874009489"/>
                    </a:ext>
                  </a:extLst>
                </a:gridCol>
              </a:tblGrid>
              <a:tr h="229874">
                <a:tc>
                  <a:txBody>
                    <a:bodyPr/>
                    <a:lstStyle/>
                    <a:p>
                      <a:pPr marL="0" indent="0" algn="ctr">
                        <a:buFont typeface="Arial" panose="020B0604020202020204" pitchFamily="34" charset="0"/>
                        <a:buNone/>
                      </a:pPr>
                      <a:r>
                        <a:rPr lang="en-US" sz="1000" dirty="0">
                          <a:solidFill>
                            <a:schemeClr val="accent1"/>
                          </a:solidFill>
                          <a:latin typeface="Gill Sans MT (Body)"/>
                        </a:rPr>
                        <a:t>Date</a:t>
                      </a:r>
                    </a:p>
                  </a:txBody>
                  <a:tcPr>
                    <a:solidFill>
                      <a:srgbClr val="E7E8E9"/>
                    </a:solidFill>
                  </a:tcPr>
                </a:tc>
                <a:tc>
                  <a:txBody>
                    <a:bodyPr/>
                    <a:lstStyle/>
                    <a:p>
                      <a:pPr marL="0" indent="0" algn="ctr">
                        <a:buFont typeface="Arial" panose="020B0604020202020204" pitchFamily="34" charset="0"/>
                        <a:buNone/>
                      </a:pPr>
                      <a:r>
                        <a:rPr lang="en-US" sz="1000" dirty="0">
                          <a:solidFill>
                            <a:schemeClr val="accent1"/>
                          </a:solidFill>
                          <a:latin typeface="Gill Sans MT (Body)"/>
                        </a:rPr>
                        <a:t>Event</a:t>
                      </a:r>
                    </a:p>
                  </a:txBody>
                  <a:tcPr>
                    <a:solidFill>
                      <a:schemeClr val="bg2"/>
                    </a:solidFill>
                  </a:tcPr>
                </a:tc>
                <a:tc>
                  <a:txBody>
                    <a:bodyPr/>
                    <a:lstStyle/>
                    <a:p>
                      <a:pPr marL="0" indent="0" algn="ctr">
                        <a:buFont typeface="Arial" panose="020B0604020202020204" pitchFamily="34" charset="0"/>
                        <a:buNone/>
                      </a:pPr>
                      <a:r>
                        <a:rPr lang="en-US" sz="1000" dirty="0">
                          <a:solidFill>
                            <a:schemeClr val="accent1"/>
                          </a:solidFill>
                          <a:latin typeface="Gill Sans MT (Body)"/>
                        </a:rPr>
                        <a:t>Date</a:t>
                      </a:r>
                    </a:p>
                  </a:txBody>
                  <a:tcPr>
                    <a:solidFill>
                      <a:srgbClr val="E7E8E9"/>
                    </a:solidFill>
                  </a:tcPr>
                </a:tc>
                <a:tc>
                  <a:txBody>
                    <a:bodyPr/>
                    <a:lstStyle/>
                    <a:p>
                      <a:pPr marL="0" indent="0" algn="ctr">
                        <a:buFont typeface="Arial" panose="020B0604020202020204" pitchFamily="34" charset="0"/>
                        <a:buNone/>
                      </a:pPr>
                      <a:r>
                        <a:rPr lang="en-US" sz="1000" dirty="0">
                          <a:solidFill>
                            <a:schemeClr val="accent1"/>
                          </a:solidFill>
                          <a:latin typeface="Gill Sans MT (Body)"/>
                        </a:rPr>
                        <a:t>Event</a:t>
                      </a:r>
                    </a:p>
                  </a:txBody>
                  <a:tcPr>
                    <a:solidFill>
                      <a:srgbClr val="E7E8E9"/>
                    </a:solidFill>
                  </a:tcPr>
                </a:tc>
                <a:tc>
                  <a:txBody>
                    <a:bodyPr/>
                    <a:lstStyle/>
                    <a:p>
                      <a:pPr marL="0" indent="0" algn="ctr">
                        <a:buFont typeface="Arial" panose="020B0604020202020204" pitchFamily="34" charset="0"/>
                        <a:buNone/>
                      </a:pPr>
                      <a:r>
                        <a:rPr lang="en-US" sz="1000" dirty="0">
                          <a:solidFill>
                            <a:schemeClr val="accent1"/>
                          </a:solidFill>
                          <a:latin typeface="Gill Sans MT (Body)"/>
                        </a:rPr>
                        <a:t>Date</a:t>
                      </a:r>
                    </a:p>
                  </a:txBody>
                  <a:tcPr>
                    <a:solidFill>
                      <a:srgbClr val="E7E8E9"/>
                    </a:solidFill>
                  </a:tcPr>
                </a:tc>
                <a:tc>
                  <a:txBody>
                    <a:bodyPr/>
                    <a:lstStyle/>
                    <a:p>
                      <a:pPr marL="0" indent="0" algn="ctr">
                        <a:buFont typeface="Arial" panose="020B0604020202020204" pitchFamily="34" charset="0"/>
                        <a:buNone/>
                      </a:pPr>
                      <a:r>
                        <a:rPr lang="en-US" sz="1000" dirty="0">
                          <a:solidFill>
                            <a:schemeClr val="accent1"/>
                          </a:solidFill>
                          <a:latin typeface="Gill Sans MT (Body)"/>
                        </a:rPr>
                        <a:t>Event</a:t>
                      </a:r>
                    </a:p>
                  </a:txBody>
                  <a:tcPr>
                    <a:solidFill>
                      <a:srgbClr val="E7E8E9"/>
                    </a:solidFill>
                  </a:tcPr>
                </a:tc>
                <a:extLst>
                  <a:ext uri="{0D108BD9-81ED-4DB2-BD59-A6C34878D82A}">
                    <a16:rowId xmlns:a16="http://schemas.microsoft.com/office/drawing/2014/main" val="3855432594"/>
                  </a:ext>
                </a:extLst>
              </a:tr>
              <a:tr h="309300">
                <a:tc>
                  <a:txBody>
                    <a:bodyPr/>
                    <a:lstStyle/>
                    <a:p>
                      <a:pPr marL="0" indent="0" algn="just">
                        <a:buFontTx/>
                        <a:buNone/>
                      </a:pPr>
                      <a:r>
                        <a:rPr lang="en-US" sz="1000" dirty="0">
                          <a:solidFill>
                            <a:schemeClr val="accent1"/>
                          </a:solidFill>
                          <a:latin typeface="Gill Sans MT (Body)"/>
                        </a:rPr>
                        <a:t>4/25/2022</a:t>
                      </a:r>
                    </a:p>
                  </a:txBody>
                  <a:tcPr/>
                </a:tc>
                <a:tc>
                  <a:txBody>
                    <a:bodyPr/>
                    <a:lstStyle/>
                    <a:p>
                      <a:pPr marL="0" indent="0" algn="just" fontAlgn="b">
                        <a:buFontTx/>
                        <a:buNone/>
                      </a:pPr>
                      <a:r>
                        <a:rPr lang="en-US" sz="1000" b="0" i="0" u="none" strike="noStrike" dirty="0">
                          <a:solidFill>
                            <a:schemeClr val="accent1"/>
                          </a:solidFill>
                          <a:effectLst/>
                          <a:latin typeface="Gill Sans MT (Body)"/>
                        </a:rPr>
                        <a:t>MBTA Communities Zoning Presentation to the Select Board</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5/24/23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Published in Andover Dispatch</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11/15/2023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Library Pop up</a:t>
                      </a:r>
                    </a:p>
                  </a:txBody>
                  <a:tcPr marL="9525" marR="9525" marT="9525" marB="0" anchor="b"/>
                </a:tc>
                <a:extLst>
                  <a:ext uri="{0D108BD9-81ED-4DB2-BD59-A6C34878D82A}">
                    <a16:rowId xmlns:a16="http://schemas.microsoft.com/office/drawing/2014/main" val="3113832069"/>
                  </a:ext>
                </a:extLst>
              </a:tr>
              <a:tr h="3093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8/10/22</a:t>
                      </a:r>
                    </a:p>
                  </a:txBody>
                  <a:tcPr marL="9525" marR="9525" marT="9525" marB="0" anchor="b"/>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DHCD (now EOHLC) issued the final guidelines to determine compliance.</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6/7/23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Community Conversation Visioning Session 1</a:t>
                      </a:r>
                    </a:p>
                  </a:txBody>
                  <a:tcPr marL="9525" marR="9525" marT="9525" marB="0" anchor="b"/>
                </a:tc>
                <a:tc>
                  <a:txBody>
                    <a:bodyPr/>
                    <a:lstStyle/>
                    <a:p>
                      <a:r>
                        <a:rPr lang="en-US" sz="1000" dirty="0">
                          <a:solidFill>
                            <a:schemeClr val="accent1"/>
                          </a:solidFill>
                        </a:rPr>
                        <a:t>11/29/2023</a:t>
                      </a:r>
                    </a:p>
                  </a:txBody>
                  <a:tcPr marL="9525" marR="9525" marT="9525" marB="0" anchor="b"/>
                </a:tc>
                <a:tc>
                  <a:txBody>
                    <a:bodyPr/>
                    <a:lstStyle/>
                    <a:p>
                      <a:r>
                        <a:rPr lang="en-US" sz="1000" dirty="0">
                          <a:solidFill>
                            <a:schemeClr val="accent1"/>
                          </a:solidFill>
                        </a:rPr>
                        <a:t>AGAB Update</a:t>
                      </a:r>
                    </a:p>
                  </a:txBody>
                  <a:tcPr marL="9525" marR="9525" marT="9525" marB="0" anchor="b"/>
                </a:tc>
                <a:extLst>
                  <a:ext uri="{0D108BD9-81ED-4DB2-BD59-A6C34878D82A}">
                    <a16:rowId xmlns:a16="http://schemas.microsoft.com/office/drawing/2014/main" val="1706535173"/>
                  </a:ext>
                </a:extLst>
              </a:tr>
              <a:tr h="309300">
                <a:tc>
                  <a:txBody>
                    <a:bodyPr/>
                    <a:lstStyle/>
                    <a:p>
                      <a:pPr marL="0" indent="0" algn="just" fontAlgn="b">
                        <a:buFontTx/>
                        <a:buNone/>
                      </a:pPr>
                      <a:r>
                        <a:rPr lang="en-US" sz="1000" b="0" i="0" u="none" strike="noStrike" dirty="0">
                          <a:solidFill>
                            <a:schemeClr val="accent1"/>
                          </a:solidFill>
                          <a:effectLst/>
                          <a:latin typeface="Gill Sans MT (Body)"/>
                        </a:rPr>
                        <a:t>9/9/22</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Housing Coalition Meeting</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6/21/23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MBTA Communities Working Group Announced</a:t>
                      </a:r>
                    </a:p>
                  </a:txBody>
                  <a:tcPr marL="9525" marR="9525" marT="9525" marB="0" anchor="b"/>
                </a:tc>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1"/>
                          </a:solidFill>
                          <a:effectLst/>
                          <a:uLnTx/>
                          <a:uFillTx/>
                          <a:latin typeface="Gill Sans MT (Body)"/>
                          <a:ea typeface="+mn-ea"/>
                          <a:cs typeface="+mn-cs"/>
                        </a:rPr>
                        <a:t>12/12/2023</a:t>
                      </a:r>
                    </a:p>
                  </a:txBody>
                  <a:tcPr marL="9525" marR="9525" marT="9525" marB="0" anchor="b"/>
                </a:tc>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1"/>
                          </a:solidFill>
                          <a:effectLst/>
                          <a:uLnTx/>
                          <a:uFillTx/>
                          <a:latin typeface="Gill Sans MT (Body)"/>
                          <a:ea typeface="+mn-ea"/>
                          <a:cs typeface="+mn-cs"/>
                        </a:rPr>
                        <a:t>Historic Commission Update</a:t>
                      </a:r>
                    </a:p>
                  </a:txBody>
                  <a:tcPr marL="9525" marR="9525" marT="9525" marB="0" anchor="b"/>
                </a:tc>
                <a:extLst>
                  <a:ext uri="{0D108BD9-81ED-4DB2-BD59-A6C34878D82A}">
                    <a16:rowId xmlns:a16="http://schemas.microsoft.com/office/drawing/2014/main" val="2179586941"/>
                  </a:ext>
                </a:extLst>
              </a:tr>
              <a:tr h="309300">
                <a:tc>
                  <a:txBody>
                    <a:bodyPr/>
                    <a:lstStyle/>
                    <a:p>
                      <a:pPr marL="0" indent="0" algn="just" fontAlgn="b">
                        <a:buFontTx/>
                        <a:buNone/>
                      </a:pPr>
                      <a:r>
                        <a:rPr lang="en-US" sz="1000" dirty="0">
                          <a:solidFill>
                            <a:schemeClr val="accent1"/>
                          </a:solidFill>
                          <a:latin typeface="Gill Sans MT (Body)"/>
                        </a:rPr>
                        <a:t>11/23/22</a:t>
                      </a:r>
                      <a:endParaRPr lang="en-US" sz="1000" b="0" i="0" u="none" strike="noStrike" dirty="0">
                        <a:solidFill>
                          <a:schemeClr val="accent1"/>
                        </a:solidFill>
                        <a:effectLst/>
                        <a:latin typeface="Gill Sans MT (Body)"/>
                      </a:endParaRPr>
                    </a:p>
                  </a:txBody>
                  <a:tcPr marL="9525" marR="9525" marT="9525" marB="0" anchor="b"/>
                </a:tc>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DHCD (now EOHLC) Released Compliance Model</a:t>
                      </a:r>
                      <a:endParaRPr lang="en-US" sz="1000" b="0" i="0" u="none" strike="noStrike" dirty="0">
                        <a:solidFill>
                          <a:schemeClr val="accent1"/>
                        </a:solidFill>
                        <a:effectLst/>
                        <a:latin typeface="Gill Sans MT (Body)"/>
                      </a:endParaRP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8/18/23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Library Pop up</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12/12/2023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Planning Board Update</a:t>
                      </a:r>
                    </a:p>
                  </a:txBody>
                  <a:tcPr marL="9525" marR="9525" marT="9525" marB="0" anchor="b"/>
                </a:tc>
                <a:extLst>
                  <a:ext uri="{0D108BD9-81ED-4DB2-BD59-A6C34878D82A}">
                    <a16:rowId xmlns:a16="http://schemas.microsoft.com/office/drawing/2014/main" val="3565845304"/>
                  </a:ext>
                </a:extLst>
              </a:tr>
              <a:tr h="158575">
                <a:tc>
                  <a:txBody>
                    <a:bodyPr/>
                    <a:lstStyle/>
                    <a:p>
                      <a:pPr marL="0" indent="0" algn="just" fontAlgn="b">
                        <a:buFontTx/>
                        <a:buNone/>
                      </a:pPr>
                      <a:r>
                        <a:rPr lang="en-US" sz="1000" b="0" i="0" u="none" strike="noStrike" dirty="0">
                          <a:solidFill>
                            <a:schemeClr val="accent1"/>
                          </a:solidFill>
                          <a:effectLst/>
                          <a:latin typeface="Gill Sans MT (Body)"/>
                        </a:rPr>
                        <a:t>11/29/22</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There is Something About Andover</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8/31/23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Library Pop up</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12/16/2023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Ballardvale Site Walk</a:t>
                      </a:r>
                    </a:p>
                  </a:txBody>
                  <a:tcPr marL="9525" marR="9525" marT="9525" marB="0" anchor="b"/>
                </a:tc>
                <a:extLst>
                  <a:ext uri="{0D108BD9-81ED-4DB2-BD59-A6C34878D82A}">
                    <a16:rowId xmlns:a16="http://schemas.microsoft.com/office/drawing/2014/main" val="1537658777"/>
                  </a:ext>
                </a:extLst>
              </a:tr>
              <a:tr h="309300">
                <a:tc>
                  <a:txBody>
                    <a:bodyPr/>
                    <a:lstStyle/>
                    <a:p>
                      <a:pPr marL="0" indent="0" algn="just" fontAlgn="b">
                        <a:buFontTx/>
                        <a:buNone/>
                      </a:pPr>
                      <a:r>
                        <a:rPr lang="en-US" sz="1000" b="0" i="0" u="none" strike="noStrike" dirty="0">
                          <a:solidFill>
                            <a:schemeClr val="accent1"/>
                          </a:solidFill>
                          <a:effectLst/>
                          <a:latin typeface="Gill Sans MT (Body)"/>
                        </a:rPr>
                        <a:t>11/15/22</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MBTA Communities Zoning Presentation of the Planning Board</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8/31/23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Published in Andover Dispatch</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1/05/2024</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Rotary Update</a:t>
                      </a:r>
                    </a:p>
                  </a:txBody>
                  <a:tcPr marL="9525" marR="9525" marT="9525" marB="0" anchor="b"/>
                </a:tc>
                <a:extLst>
                  <a:ext uri="{0D108BD9-81ED-4DB2-BD59-A6C34878D82A}">
                    <a16:rowId xmlns:a16="http://schemas.microsoft.com/office/drawing/2014/main" val="1820662311"/>
                  </a:ext>
                </a:extLst>
              </a:tr>
              <a:tr h="309300">
                <a:tc>
                  <a:txBody>
                    <a:bodyPr/>
                    <a:lstStyle/>
                    <a:p>
                      <a:pPr marL="0" indent="0">
                        <a:buFontTx/>
                        <a:buNone/>
                      </a:pPr>
                      <a:r>
                        <a:rPr lang="en-US" sz="1000" dirty="0">
                          <a:solidFill>
                            <a:schemeClr val="accent1"/>
                          </a:solidFill>
                          <a:latin typeface="Gill Sans MT (Body)"/>
                        </a:rPr>
                        <a:t>1/31/23</a:t>
                      </a:r>
                    </a:p>
                  </a:txBody>
                  <a:tcPr marL="9525" marR="9525" marT="9525" marB="0" anchor="b"/>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Action Plan Submitted to DHCD (now EOHLC) </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9/7/23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Library Pop up</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1/09/2024</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Planning Board Update</a:t>
                      </a:r>
                    </a:p>
                  </a:txBody>
                  <a:tcPr marL="9525" marR="9525" marT="9525" marB="0" anchor="b"/>
                </a:tc>
                <a:extLst>
                  <a:ext uri="{0D108BD9-81ED-4DB2-BD59-A6C34878D82A}">
                    <a16:rowId xmlns:a16="http://schemas.microsoft.com/office/drawing/2014/main" val="2534871388"/>
                  </a:ext>
                </a:extLst>
              </a:tr>
              <a:tr h="309300">
                <a:tc>
                  <a:txBody>
                    <a:bodyPr/>
                    <a:lstStyle/>
                    <a:p>
                      <a:pPr marL="0" indent="0" algn="just" fontAlgn="b">
                        <a:buFontTx/>
                        <a:buNone/>
                      </a:pPr>
                      <a:endParaRPr lang="en-US" sz="1000" b="0" i="0" u="none" strike="noStrike" dirty="0">
                        <a:solidFill>
                          <a:schemeClr val="accent1"/>
                        </a:solidFill>
                        <a:effectLst/>
                        <a:latin typeface="Gill Sans MT (Body)"/>
                      </a:endParaRPr>
                    </a:p>
                    <a:p>
                      <a:pPr marL="0" indent="0" algn="just" fontAlgn="b">
                        <a:buFontTx/>
                        <a:buNone/>
                      </a:pPr>
                      <a:r>
                        <a:rPr lang="en-US" sz="1000" b="0" i="0" u="none" strike="noStrike" dirty="0">
                          <a:solidFill>
                            <a:schemeClr val="accent1"/>
                          </a:solidFill>
                          <a:effectLst/>
                          <a:latin typeface="Gill Sans MT (Body)"/>
                        </a:rPr>
                        <a:t>4/26/23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Coffee With A Planner (Robb Center)</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9/13/23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Robb Center Health Fair</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1/22/2024</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Select Board</a:t>
                      </a:r>
                    </a:p>
                  </a:txBody>
                  <a:tcPr marL="9525" marR="9525" marT="9525" marB="0" anchor="b"/>
                </a:tc>
                <a:extLst>
                  <a:ext uri="{0D108BD9-81ED-4DB2-BD59-A6C34878D82A}">
                    <a16:rowId xmlns:a16="http://schemas.microsoft.com/office/drawing/2014/main" val="3605128564"/>
                  </a:ext>
                </a:extLst>
              </a:tr>
              <a:tr h="158575">
                <a:tc>
                  <a:txBody>
                    <a:bodyPr/>
                    <a:lstStyle/>
                    <a:p>
                      <a:pPr marL="0" indent="0" algn="just" fontAlgn="b">
                        <a:buFontTx/>
                        <a:buNone/>
                      </a:pPr>
                      <a:r>
                        <a:rPr lang="en-US" sz="1000" b="0" i="0" u="none" strike="noStrike" dirty="0">
                          <a:solidFill>
                            <a:schemeClr val="accent1"/>
                          </a:solidFill>
                          <a:effectLst/>
                          <a:latin typeface="Gill Sans MT (Body)"/>
                        </a:rPr>
                        <a:t>4/19/23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Andover Preservation Committee</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9/15/23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Town wide PTO</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2/13/2024</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Planning Board</a:t>
                      </a:r>
                    </a:p>
                  </a:txBody>
                  <a:tcPr marL="9525" marR="9525" marT="9525" marB="0" anchor="b"/>
                </a:tc>
                <a:extLst>
                  <a:ext uri="{0D108BD9-81ED-4DB2-BD59-A6C34878D82A}">
                    <a16:rowId xmlns:a16="http://schemas.microsoft.com/office/drawing/2014/main" val="3365996972"/>
                  </a:ext>
                </a:extLst>
              </a:tr>
              <a:tr h="158575">
                <a:tc>
                  <a:txBody>
                    <a:bodyPr/>
                    <a:lstStyle/>
                    <a:p>
                      <a:pPr marL="0" indent="0" algn="just" fontAlgn="b">
                        <a:buFontTx/>
                        <a:buNone/>
                      </a:pPr>
                      <a:r>
                        <a:rPr lang="en-US" sz="1000" b="0" i="0" u="none" strike="noStrike" dirty="0">
                          <a:solidFill>
                            <a:schemeClr val="accent1"/>
                          </a:solidFill>
                          <a:effectLst/>
                          <a:latin typeface="Gill Sans MT (Body)"/>
                        </a:rPr>
                        <a:t>1/6/23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DEI Commission</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cs typeface="Calibri" panose="020F0502020204030204" pitchFamily="34" charset="0"/>
                        </a:rPr>
                        <a:t>9/22/23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cs typeface="Calibri" panose="020F0502020204030204" pitchFamily="34" charset="0"/>
                        </a:rPr>
                        <a:t>Rotary Club</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cs typeface="Calibri" panose="020F0502020204030204" pitchFamily="34" charset="0"/>
                        </a:rPr>
                        <a:t>2/27/2024</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cs typeface="Calibri" panose="020F0502020204030204" pitchFamily="34" charset="0"/>
                        </a:rPr>
                        <a:t>Planning Board</a:t>
                      </a:r>
                    </a:p>
                  </a:txBody>
                  <a:tcPr marL="9525" marR="9525" marT="9525" marB="0" anchor="b"/>
                </a:tc>
                <a:extLst>
                  <a:ext uri="{0D108BD9-81ED-4DB2-BD59-A6C34878D82A}">
                    <a16:rowId xmlns:a16="http://schemas.microsoft.com/office/drawing/2014/main" val="1653438758"/>
                  </a:ext>
                </a:extLst>
              </a:tr>
              <a:tr h="158575">
                <a:tc>
                  <a:txBody>
                    <a:bodyPr/>
                    <a:lstStyle/>
                    <a:p>
                      <a:pPr marL="0" indent="0" algn="just" fontAlgn="b">
                        <a:buFontTx/>
                        <a:buNone/>
                      </a:pPr>
                      <a:r>
                        <a:rPr lang="en-US" sz="1000" b="0" i="0" u="none" strike="noStrike" dirty="0">
                          <a:solidFill>
                            <a:schemeClr val="accent1"/>
                          </a:solidFill>
                          <a:effectLst/>
                          <a:latin typeface="Gill Sans MT (Body)"/>
                        </a:rPr>
                        <a:t>1/25/23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Coffee With A Planner</a:t>
                      </a:r>
                    </a:p>
                  </a:txBody>
                  <a:tcPr marL="9525" marR="9525" marT="9525" marB="0" anchor="b"/>
                </a:tc>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1"/>
                          </a:solidFill>
                          <a:effectLst/>
                          <a:uLnTx/>
                          <a:uFillTx/>
                          <a:latin typeface="Gill Sans MT (Body)"/>
                          <a:ea typeface="+mn-ea"/>
                          <a:cs typeface="Calibri" panose="020F0502020204030204" pitchFamily="34" charset="0"/>
                        </a:rPr>
                        <a:t>9/30/23</a:t>
                      </a:r>
                    </a:p>
                  </a:txBody>
                  <a:tcPr marL="9525" marR="9525" marT="9525" marB="0" anchor="b"/>
                </a:tc>
                <a:tc>
                  <a:txBody>
                    <a:bodyPr/>
                    <a:lstStyle/>
                    <a:p>
                      <a:pPr marL="0" indent="0">
                        <a:buFontTx/>
                        <a:buNone/>
                      </a:pPr>
                      <a:r>
                        <a:rPr lang="en-US" sz="1000" dirty="0">
                          <a:solidFill>
                            <a:schemeClr val="accent1"/>
                          </a:solidFill>
                        </a:rPr>
                        <a:t>Andover Days</a:t>
                      </a:r>
                    </a:p>
                  </a:txBody>
                  <a:tcPr marL="9525" marR="9525" marT="9525" marB="0" anchor="b"/>
                </a:tc>
                <a:tc>
                  <a:txBody>
                    <a:bodyPr/>
                    <a:lstStyle/>
                    <a:p>
                      <a:pPr marL="0" indent="0">
                        <a:buFontTx/>
                        <a:buNone/>
                      </a:pPr>
                      <a:r>
                        <a:rPr lang="en-US" sz="1000" dirty="0">
                          <a:solidFill>
                            <a:schemeClr val="accent1"/>
                          </a:solidFill>
                        </a:rPr>
                        <a:t>2/28/2024</a:t>
                      </a:r>
                    </a:p>
                  </a:txBody>
                  <a:tcPr marL="9525" marR="9525" marT="9525" marB="0" anchor="b"/>
                </a:tc>
                <a:tc>
                  <a:txBody>
                    <a:bodyPr/>
                    <a:lstStyle/>
                    <a:p>
                      <a:pPr marL="0" indent="0">
                        <a:buFontTx/>
                        <a:buNone/>
                      </a:pPr>
                      <a:r>
                        <a:rPr lang="en-US" sz="1000" dirty="0">
                          <a:solidFill>
                            <a:schemeClr val="accent1"/>
                          </a:solidFill>
                        </a:rPr>
                        <a:t>Andover Green Advisory Board</a:t>
                      </a:r>
                    </a:p>
                  </a:txBody>
                  <a:tcPr marL="9525" marR="9525" marT="9525" marB="0" anchor="b"/>
                </a:tc>
                <a:extLst>
                  <a:ext uri="{0D108BD9-81ED-4DB2-BD59-A6C34878D82A}">
                    <a16:rowId xmlns:a16="http://schemas.microsoft.com/office/drawing/2014/main" val="3238091119"/>
                  </a:ext>
                </a:extLst>
              </a:tr>
              <a:tr h="309300">
                <a:tc>
                  <a:txBody>
                    <a:bodyPr/>
                    <a:lstStyle/>
                    <a:p>
                      <a:pPr marL="0" indent="0" algn="just" fontAlgn="b">
                        <a:buFontTx/>
                        <a:buNone/>
                      </a:pPr>
                      <a:r>
                        <a:rPr lang="en-US" sz="1000" b="0" i="0" u="none" strike="noStrike" dirty="0">
                          <a:solidFill>
                            <a:schemeClr val="accent1"/>
                          </a:solidFill>
                          <a:effectLst/>
                          <a:latin typeface="Gill Sans MT (Body)"/>
                        </a:rPr>
                        <a:t>2/13/23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Select Board</a:t>
                      </a:r>
                    </a:p>
                  </a:txBody>
                  <a:tcPr marL="9525" marR="9525" marT="9525" marB="0" anchor="b"/>
                </a:tc>
                <a:tc>
                  <a:txBody>
                    <a:bodyPr/>
                    <a:lstStyle/>
                    <a:p>
                      <a:pPr marL="0" indent="0">
                        <a:buFontTx/>
                        <a:buNone/>
                      </a:pPr>
                      <a:r>
                        <a:rPr lang="en-US" sz="1000" dirty="0">
                          <a:solidFill>
                            <a:schemeClr val="accent1"/>
                          </a:solidFill>
                        </a:rPr>
                        <a:t>10/6/23</a:t>
                      </a:r>
                    </a:p>
                  </a:txBody>
                  <a:tcPr marL="9525" marR="9525" marT="9525" marB="0" anchor="b"/>
                </a:tc>
                <a:tc>
                  <a:txBody>
                    <a:bodyPr/>
                    <a:lstStyle/>
                    <a:p>
                      <a:pPr marL="0" indent="0">
                        <a:buFontTx/>
                        <a:buNone/>
                      </a:pPr>
                      <a:r>
                        <a:rPr lang="en-US" sz="1000" dirty="0">
                          <a:solidFill>
                            <a:schemeClr val="accent1"/>
                          </a:solidFill>
                        </a:rPr>
                        <a:t>MBTA Communities Focus Group</a:t>
                      </a:r>
                    </a:p>
                  </a:txBody>
                  <a:tcPr marL="9525" marR="9525" marT="9525" marB="0" anchor="b"/>
                </a:tc>
                <a:tc>
                  <a:txBody>
                    <a:bodyPr/>
                    <a:lstStyle/>
                    <a:p>
                      <a:pPr marL="0" indent="0">
                        <a:buFontTx/>
                        <a:buNone/>
                      </a:pPr>
                      <a:r>
                        <a:rPr lang="en-US" sz="1000" dirty="0">
                          <a:solidFill>
                            <a:schemeClr val="accent1"/>
                          </a:solidFill>
                        </a:rPr>
                        <a:t>3/06/2024</a:t>
                      </a:r>
                    </a:p>
                  </a:txBody>
                  <a:tcPr marL="9525" marR="9525" marT="9525" marB="0" anchor="b"/>
                </a:tc>
                <a:tc>
                  <a:txBody>
                    <a:bodyPr/>
                    <a:lstStyle/>
                    <a:p>
                      <a:pPr marL="0" indent="0">
                        <a:buFontTx/>
                        <a:buNone/>
                      </a:pPr>
                      <a:r>
                        <a:rPr lang="en-US" sz="1000" dirty="0">
                          <a:solidFill>
                            <a:schemeClr val="accent1"/>
                          </a:solidFill>
                        </a:rPr>
                        <a:t>Planning Board</a:t>
                      </a:r>
                    </a:p>
                  </a:txBody>
                  <a:tcPr marL="9525" marR="9525" marT="9525" marB="0" anchor="b"/>
                </a:tc>
                <a:extLst>
                  <a:ext uri="{0D108BD9-81ED-4DB2-BD59-A6C34878D82A}">
                    <a16:rowId xmlns:a16="http://schemas.microsoft.com/office/drawing/2014/main" val="1308544746"/>
                  </a:ext>
                </a:extLst>
              </a:tr>
              <a:tr h="158575">
                <a:tc>
                  <a:txBody>
                    <a:bodyPr/>
                    <a:lstStyle/>
                    <a:p>
                      <a:pPr marL="0" indent="0" algn="just" fontAlgn="b">
                        <a:buFontTx/>
                        <a:buNone/>
                      </a:pPr>
                      <a:r>
                        <a:rPr lang="en-US" sz="1000" b="0" i="0" u="none" strike="noStrike" dirty="0">
                          <a:solidFill>
                            <a:schemeClr val="accent1"/>
                          </a:solidFill>
                          <a:effectLst/>
                          <a:latin typeface="Gill Sans MT (Body)"/>
                        </a:rPr>
                        <a:t>3/1/23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MBTA Community Conversation</a:t>
                      </a:r>
                    </a:p>
                  </a:txBody>
                  <a:tcPr marL="9525" marR="9525" marT="9525" marB="0" anchor="b"/>
                </a:tc>
                <a:tc>
                  <a:txBody>
                    <a:bodyPr/>
                    <a:lstStyle/>
                    <a:p>
                      <a:pPr marL="0" indent="0">
                        <a:buFontTx/>
                        <a:buNone/>
                      </a:pPr>
                      <a:r>
                        <a:rPr lang="en-US" sz="1000" dirty="0">
                          <a:solidFill>
                            <a:schemeClr val="accent1"/>
                          </a:solidFill>
                          <a:latin typeface="Gill Sans MT (Body)"/>
                          <a:cs typeface="Calibri" panose="020F0502020204030204" pitchFamily="34" charset="0"/>
                        </a:rPr>
                        <a:t>10/10/23</a:t>
                      </a:r>
                    </a:p>
                  </a:txBody>
                  <a:tcPr marL="9525" marR="9525" marT="9525" marB="0" anchor="b"/>
                </a:tc>
                <a:tc>
                  <a:txBody>
                    <a:bodyPr/>
                    <a:lstStyle/>
                    <a:p>
                      <a:pPr marL="0" indent="0">
                        <a:buFontTx/>
                        <a:buNone/>
                      </a:pPr>
                      <a:r>
                        <a:rPr lang="en-US" sz="1000" b="0" i="0" u="none" strike="noStrike" dirty="0">
                          <a:solidFill>
                            <a:schemeClr val="accent1"/>
                          </a:solidFill>
                          <a:effectLst/>
                          <a:latin typeface="Gill Sans MT (Body)"/>
                          <a:cs typeface="Calibri" panose="020F0502020204030204" pitchFamily="34" charset="0"/>
                        </a:rPr>
                        <a:t>DEI Commission</a:t>
                      </a:r>
                      <a:endParaRPr lang="en-US" sz="1000" dirty="0">
                        <a:solidFill>
                          <a:schemeClr val="accent1"/>
                        </a:solidFill>
                        <a:latin typeface="Gill Sans MT (Body)"/>
                        <a:cs typeface="Calibri" panose="020F0502020204030204" pitchFamily="34" charset="0"/>
                      </a:endParaRPr>
                    </a:p>
                  </a:txBody>
                  <a:tcPr marL="9525" marR="9525" marT="9525" marB="0" anchor="b"/>
                </a:tc>
                <a:tc>
                  <a:txBody>
                    <a:bodyPr/>
                    <a:lstStyle/>
                    <a:p>
                      <a:pPr marL="0" indent="0">
                        <a:buFontTx/>
                        <a:buNone/>
                      </a:pPr>
                      <a:r>
                        <a:rPr lang="en-US" sz="1000" dirty="0">
                          <a:solidFill>
                            <a:schemeClr val="accent1"/>
                          </a:solidFill>
                          <a:latin typeface="Gill Sans MT (Body)"/>
                          <a:cs typeface="Calibri" panose="020F0502020204030204" pitchFamily="34" charset="0"/>
                        </a:rPr>
                        <a:t>3/13/2024</a:t>
                      </a:r>
                    </a:p>
                  </a:txBody>
                  <a:tcPr marL="9525" marR="9525" marT="9525" marB="0" anchor="b"/>
                </a:tc>
                <a:tc>
                  <a:txBody>
                    <a:bodyPr/>
                    <a:lstStyle/>
                    <a:p>
                      <a:pPr marL="0" indent="0">
                        <a:buFontTx/>
                        <a:buNone/>
                      </a:pPr>
                      <a:r>
                        <a:rPr lang="en-US" sz="1000" dirty="0">
                          <a:solidFill>
                            <a:schemeClr val="accent1"/>
                          </a:solidFill>
                          <a:latin typeface="Gill Sans MT (Body)"/>
                          <a:cs typeface="Calibri" panose="020F0502020204030204" pitchFamily="34" charset="0"/>
                        </a:rPr>
                        <a:t>Coffee with a Planner</a:t>
                      </a:r>
                    </a:p>
                  </a:txBody>
                  <a:tcPr marL="9525" marR="9525" marT="9525" marB="0" anchor="b"/>
                </a:tc>
                <a:extLst>
                  <a:ext uri="{0D108BD9-81ED-4DB2-BD59-A6C34878D82A}">
                    <a16:rowId xmlns:a16="http://schemas.microsoft.com/office/drawing/2014/main" val="1025111945"/>
                  </a:ext>
                </a:extLst>
              </a:tr>
              <a:tr h="158575">
                <a:tc>
                  <a:txBody>
                    <a:bodyPr/>
                    <a:lstStyle/>
                    <a:p>
                      <a:pPr marL="0" indent="0" algn="just" fontAlgn="b">
                        <a:buFontTx/>
                        <a:buNone/>
                      </a:pPr>
                      <a:r>
                        <a:rPr lang="en-US" sz="1000" b="0" i="0" u="none" strike="noStrike" dirty="0">
                          <a:solidFill>
                            <a:schemeClr val="accent1"/>
                          </a:solidFill>
                          <a:effectLst/>
                          <a:latin typeface="Gill Sans MT (Body)"/>
                        </a:rPr>
                        <a:t>Monthly Updates</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EDC</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10/10/23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Preservation Commission</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3/20/2024</a:t>
                      </a:r>
                    </a:p>
                  </a:txBody>
                  <a:tcPr marL="9525" marR="9525" marT="9525" marB="0" anchor="b"/>
                </a:tc>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cs typeface="Calibri" panose="020F0502020204030204" pitchFamily="34" charset="0"/>
                        </a:rPr>
                        <a:t>Coffee with a Planner</a:t>
                      </a:r>
                      <a:endParaRPr lang="en-US" sz="1000" b="0" i="0" u="none" strike="noStrike" dirty="0">
                        <a:solidFill>
                          <a:schemeClr val="accent1"/>
                        </a:solidFill>
                        <a:effectLst/>
                        <a:latin typeface="Gill Sans MT (Body)"/>
                      </a:endParaRPr>
                    </a:p>
                  </a:txBody>
                  <a:tcPr marL="9525" marR="9525" marT="9525" marB="0" anchor="b"/>
                </a:tc>
                <a:extLst>
                  <a:ext uri="{0D108BD9-81ED-4DB2-BD59-A6C34878D82A}">
                    <a16:rowId xmlns:a16="http://schemas.microsoft.com/office/drawing/2014/main" val="3671017217"/>
                  </a:ext>
                </a:extLst>
              </a:tr>
              <a:tr h="309300">
                <a:tc>
                  <a:txBody>
                    <a:bodyPr/>
                    <a:lstStyle/>
                    <a:p>
                      <a:pPr marL="0" indent="0" algn="just" fontAlgn="b">
                        <a:buFontTx/>
                        <a:buNone/>
                      </a:pPr>
                      <a:r>
                        <a:rPr lang="en-US" sz="1000" b="0" i="0" u="none" strike="noStrike" dirty="0">
                          <a:solidFill>
                            <a:schemeClr val="accent1"/>
                          </a:solidFill>
                          <a:effectLst/>
                          <a:latin typeface="Gill Sans MT (Body)"/>
                        </a:rPr>
                        <a:t>10/26/22</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Disability Commission</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1"/>
                          </a:solidFill>
                          <a:effectLst/>
                          <a:uLnTx/>
                          <a:uFillTx/>
                          <a:latin typeface="Gill Sans MT (Body)"/>
                          <a:ea typeface="+mn-ea"/>
                          <a:cs typeface="+mn-cs"/>
                        </a:rPr>
                        <a:t>10/12/23</a:t>
                      </a:r>
                      <a:endParaRPr lang="en-US" sz="1000" dirty="0">
                        <a:solidFill>
                          <a:schemeClr val="accent1"/>
                        </a:solidFill>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1"/>
                          </a:solidFill>
                          <a:effectLst/>
                          <a:uLnTx/>
                          <a:uFillTx/>
                          <a:latin typeface="Gill Sans MT (Body)"/>
                          <a:ea typeface="+mn-ea"/>
                          <a:cs typeface="+mn-cs"/>
                        </a:rPr>
                        <a:t>Community Conversation: Community Update</a:t>
                      </a:r>
                      <a:endParaRPr lang="en-US" sz="1000" dirty="0">
                        <a:solidFill>
                          <a:schemeClr val="accent1"/>
                        </a:solidFill>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3/27/2024</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cs typeface="Calibri" panose="020F0502020204030204" pitchFamily="34" charset="0"/>
                        </a:rPr>
                        <a:t>Coffee with a Planner</a:t>
                      </a:r>
                      <a:endParaRPr lang="en-US" sz="1000" dirty="0">
                        <a:solidFill>
                          <a:schemeClr val="accent1"/>
                        </a:solidFill>
                        <a:latin typeface="Gill Sans MT (Body)"/>
                      </a:endParaRPr>
                    </a:p>
                  </a:txBody>
                  <a:tcPr marL="9525" marR="9525" marT="9525" marB="0" anchor="b"/>
                </a:tc>
                <a:extLst>
                  <a:ext uri="{0D108BD9-81ED-4DB2-BD59-A6C34878D82A}">
                    <a16:rowId xmlns:a16="http://schemas.microsoft.com/office/drawing/2014/main" val="2279821723"/>
                  </a:ext>
                </a:extLst>
              </a:tr>
              <a:tr h="309300">
                <a:tc>
                  <a:txBody>
                    <a:bodyPr/>
                    <a:lstStyle/>
                    <a:p>
                      <a:pPr marL="0" indent="0" algn="just" fontAlgn="b">
                        <a:buFontTx/>
                        <a:buNone/>
                      </a:pPr>
                      <a:r>
                        <a:rPr lang="en-US" sz="1000" b="0" i="0" u="none" strike="noStrike" dirty="0">
                          <a:solidFill>
                            <a:schemeClr val="accent1"/>
                          </a:solidFill>
                          <a:effectLst/>
                          <a:latin typeface="Gill Sans MT (Body)"/>
                        </a:rPr>
                        <a:t>3/1/23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Community Conversation: Intro to MBTA Communities Law</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1"/>
                          </a:solidFill>
                          <a:effectLst/>
                          <a:uLnTx/>
                          <a:uFillTx/>
                          <a:latin typeface="Gill Sans MT (Body)"/>
                          <a:ea typeface="+mn-ea"/>
                          <a:cs typeface="+mn-cs"/>
                        </a:rPr>
                        <a:t>10/26/23</a:t>
                      </a:r>
                      <a:endParaRPr lang="en-US" sz="1000" dirty="0">
                        <a:solidFill>
                          <a:schemeClr val="accent1"/>
                        </a:solidFill>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1"/>
                          </a:solidFill>
                          <a:effectLst/>
                          <a:uLnTx/>
                          <a:uFillTx/>
                          <a:latin typeface="Gill Sans MT (Body)"/>
                          <a:ea typeface="+mn-ea"/>
                          <a:cs typeface="+mn-cs"/>
                        </a:rPr>
                        <a:t>Halloween Tabling</a:t>
                      </a:r>
                      <a:endParaRPr lang="en-US" sz="1000" dirty="0">
                        <a:solidFill>
                          <a:schemeClr val="accent1"/>
                        </a:solidFill>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4/3/2024</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cs typeface="Calibri" panose="020F0502020204030204" pitchFamily="34" charset="0"/>
                        </a:rPr>
                        <a:t>Coffee with a Planner</a:t>
                      </a:r>
                      <a:endParaRPr lang="en-US" sz="1000" dirty="0">
                        <a:solidFill>
                          <a:schemeClr val="accent1"/>
                        </a:solidFill>
                        <a:latin typeface="Gill Sans MT (Body)"/>
                      </a:endParaRPr>
                    </a:p>
                  </a:txBody>
                  <a:tcPr marL="9525" marR="9525" marT="9525" marB="0" anchor="b"/>
                </a:tc>
                <a:extLst>
                  <a:ext uri="{0D108BD9-81ED-4DB2-BD59-A6C34878D82A}">
                    <a16:rowId xmlns:a16="http://schemas.microsoft.com/office/drawing/2014/main" val="633769556"/>
                  </a:ext>
                </a:extLst>
              </a:tr>
              <a:tr h="158575">
                <a:tc>
                  <a:txBody>
                    <a:bodyPr/>
                    <a:lstStyle/>
                    <a:p>
                      <a:pPr marL="0" indent="0" algn="just" fontAlgn="b">
                        <a:buFontTx/>
                        <a:buNone/>
                      </a:pPr>
                      <a:r>
                        <a:rPr lang="en-US" sz="1000" b="0" i="0" u="none" strike="noStrike" dirty="0">
                          <a:solidFill>
                            <a:schemeClr val="accent1"/>
                          </a:solidFill>
                          <a:effectLst/>
                          <a:latin typeface="Gill Sans MT (Body)"/>
                        </a:rPr>
                        <a:t>4/26/23</a:t>
                      </a:r>
                    </a:p>
                  </a:txBody>
                  <a:tcPr marL="9525" marR="9525" marT="9525" marB="0" anchor="b"/>
                </a:tc>
                <a:tc>
                  <a:txBody>
                    <a:bodyPr/>
                    <a:lstStyle/>
                    <a:p>
                      <a:pPr marL="0" indent="0" algn="just" fontAlgn="b">
                        <a:buFontTx/>
                        <a:buNone/>
                      </a:pPr>
                      <a:r>
                        <a:rPr lang="en-US" sz="1000" b="0" i="0" u="none" strike="noStrike" dirty="0">
                          <a:solidFill>
                            <a:schemeClr val="accent1"/>
                          </a:solidFill>
                          <a:effectLst/>
                          <a:latin typeface="Gill Sans MT (Body)"/>
                        </a:rPr>
                        <a:t>Robb Center Coffee With a Planner</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11/1/23</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Library pop up</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4/10/2024</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Coffee with a Planner</a:t>
                      </a:r>
                    </a:p>
                  </a:txBody>
                  <a:tcPr marL="9525" marR="9525" marT="9525" marB="0" anchor="b"/>
                </a:tc>
                <a:extLst>
                  <a:ext uri="{0D108BD9-81ED-4DB2-BD59-A6C34878D82A}">
                    <a16:rowId xmlns:a16="http://schemas.microsoft.com/office/drawing/2014/main" val="4278850587"/>
                  </a:ext>
                </a:extLst>
              </a:tr>
              <a:tr h="309300">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accent1"/>
                          </a:solidFill>
                          <a:effectLst/>
                          <a:latin typeface="Gill Sans MT (Body)"/>
                        </a:rPr>
                        <a:t>4/19/23</a:t>
                      </a:r>
                    </a:p>
                  </a:txBody>
                  <a:tcPr marL="9525" marR="9525" marT="9525" marB="0" anchor="b"/>
                </a:tc>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accent1"/>
                          </a:solidFill>
                          <a:effectLst/>
                          <a:latin typeface="Gill Sans MT (Body)"/>
                        </a:rPr>
                        <a:t>Preservation Commission &amp; Ballardvale Historic District Commission</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11/8/23</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Library pop up</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000" dirty="0">
                        <a:solidFill>
                          <a:schemeClr val="accent1"/>
                        </a:solidFill>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000" dirty="0">
                        <a:solidFill>
                          <a:schemeClr val="accent1"/>
                        </a:solidFill>
                        <a:latin typeface="Gill Sans MT (Body)"/>
                      </a:endParaRPr>
                    </a:p>
                  </a:txBody>
                  <a:tcPr marL="9525" marR="9525" marT="9525" marB="0" anchor="b"/>
                </a:tc>
                <a:extLst>
                  <a:ext uri="{0D108BD9-81ED-4DB2-BD59-A6C34878D82A}">
                    <a16:rowId xmlns:a16="http://schemas.microsoft.com/office/drawing/2014/main" val="1632581394"/>
                  </a:ext>
                </a:extLst>
              </a:tr>
              <a:tr h="309300">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accent1"/>
                          </a:solidFill>
                          <a:effectLst/>
                          <a:latin typeface="Gill Sans MT (Body)"/>
                        </a:rPr>
                        <a:t>4/25/23</a:t>
                      </a:r>
                    </a:p>
                    <a:p>
                      <a:pPr marL="0" marR="0" lvl="0" indent="0" algn="just"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chemeClr val="accent1"/>
                        </a:solidFill>
                        <a:effectLst/>
                        <a:latin typeface="Gill Sans MT (Body)"/>
                      </a:endParaRPr>
                    </a:p>
                  </a:txBody>
                  <a:tcPr marL="9525" marR="9525" marT="9525" marB="0" anchor="b"/>
                </a:tc>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accent1"/>
                          </a:solidFill>
                          <a:effectLst/>
                          <a:latin typeface="Gill Sans MT (Body)"/>
                        </a:rPr>
                        <a:t>Susan McCready - School Committee Rep</a:t>
                      </a:r>
                    </a:p>
                    <a:p>
                      <a:pPr marL="0" marR="0" lvl="0" indent="0" algn="just"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chemeClr val="accent1"/>
                        </a:solidFill>
                        <a:effectLst/>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11/14/23</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Gill Sans MT (Body)"/>
                        </a:rPr>
                        <a:t>Planning Board Update</a:t>
                      </a: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000" dirty="0">
                        <a:solidFill>
                          <a:schemeClr val="accent1"/>
                        </a:solidFill>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000" dirty="0">
                        <a:solidFill>
                          <a:schemeClr val="accent1"/>
                        </a:solidFill>
                        <a:latin typeface="Gill Sans MT (Body)"/>
                      </a:endParaRPr>
                    </a:p>
                  </a:txBody>
                  <a:tcPr marL="9525" marR="9525" marT="9525" marB="0" anchor="b"/>
                </a:tc>
                <a:extLst>
                  <a:ext uri="{0D108BD9-81ED-4DB2-BD59-A6C34878D82A}">
                    <a16:rowId xmlns:a16="http://schemas.microsoft.com/office/drawing/2014/main" val="2938136696"/>
                  </a:ext>
                </a:extLst>
              </a:tr>
              <a:tr h="158575">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chemeClr val="tx1"/>
                        </a:solidFill>
                        <a:effectLst/>
                        <a:latin typeface="Gill Sans MT (Body)"/>
                      </a:endParaRPr>
                    </a:p>
                  </a:txBody>
                  <a:tcPr marL="9525" marR="9525" marT="9525" marB="0" anchor="b"/>
                </a:tc>
                <a:tc>
                  <a:txBody>
                    <a:bodyPr/>
                    <a:lstStyle/>
                    <a:p>
                      <a:pPr marL="0" marR="0" lvl="0" indent="0" algn="just"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chemeClr val="tx1"/>
                        </a:solidFill>
                        <a:effectLst/>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Gill Sans MT (Body)"/>
                      </a:endParaRPr>
                    </a:p>
                  </a:txBody>
                  <a:tcPr marL="9525" marR="9525" marT="9525" marB="0" anchor="b"/>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Gill Sans MT (Body)"/>
                      </a:endParaRPr>
                    </a:p>
                  </a:txBody>
                  <a:tcPr marL="9525" marR="9525" marT="9525" marB="0" anchor="b"/>
                </a:tc>
                <a:extLst>
                  <a:ext uri="{0D108BD9-81ED-4DB2-BD59-A6C34878D82A}">
                    <a16:rowId xmlns:a16="http://schemas.microsoft.com/office/drawing/2014/main" val="3707624006"/>
                  </a:ext>
                </a:extLst>
              </a:tr>
            </a:tbl>
          </a:graphicData>
        </a:graphic>
      </p:graphicFrame>
    </p:spTree>
    <p:extLst>
      <p:ext uri="{BB962C8B-B14F-4D97-AF65-F5344CB8AC3E}">
        <p14:creationId xmlns:p14="http://schemas.microsoft.com/office/powerpoint/2010/main" val="1054133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905E12-7318-48CE-A806-0BEFD5D68198}"/>
              </a:ext>
            </a:extLst>
          </p:cNvPr>
          <p:cNvSpPr>
            <a:spLocks noGrp="1"/>
          </p:cNvSpPr>
          <p:nvPr>
            <p:ph type="title"/>
          </p:nvPr>
        </p:nvSpPr>
        <p:spPr/>
        <p:txBody>
          <a:bodyPr/>
          <a:lstStyle/>
          <a:p>
            <a:r>
              <a:rPr lang="en-US" dirty="0"/>
              <a:t>Next Steps</a:t>
            </a:r>
          </a:p>
        </p:txBody>
      </p:sp>
      <p:sp>
        <p:nvSpPr>
          <p:cNvPr id="4" name="TextBox 3">
            <a:extLst>
              <a:ext uri="{FF2B5EF4-FFF2-40B4-BE49-F238E27FC236}">
                <a16:creationId xmlns:a16="http://schemas.microsoft.com/office/drawing/2014/main" id="{64C0DC46-F50A-403E-B7C5-7432C4813D0E}"/>
              </a:ext>
            </a:extLst>
          </p:cNvPr>
          <p:cNvSpPr txBox="1"/>
          <p:nvPr/>
        </p:nvSpPr>
        <p:spPr>
          <a:xfrm>
            <a:off x="1103946" y="1861569"/>
            <a:ext cx="9224299" cy="2862322"/>
          </a:xfrm>
          <a:prstGeom prst="rect">
            <a:avLst/>
          </a:prstGeom>
          <a:noFill/>
        </p:spPr>
        <p:txBody>
          <a:bodyPr wrap="square" rtlCol="0">
            <a:spAutoFit/>
          </a:bodyPr>
          <a:lstStyle/>
          <a:p>
            <a:pPr marL="800100" lvl="1" indent="-342900">
              <a:lnSpc>
                <a:spcPct val="150000"/>
              </a:lnSpc>
              <a:buClr>
                <a:schemeClr val="accent2"/>
              </a:buClr>
              <a:buFont typeface="Wingdings" panose="05000000000000000000" pitchFamily="2" charset="2"/>
              <a:buChar char="§"/>
            </a:pPr>
            <a:r>
              <a:rPr lang="en-US" sz="2400" dirty="0">
                <a:solidFill>
                  <a:schemeClr val="accent1"/>
                </a:solidFill>
              </a:rPr>
              <a:t>Planning Board Review of Draft – March 12, 2024</a:t>
            </a:r>
          </a:p>
          <a:p>
            <a:pPr marL="800100" lvl="1" indent="-342900">
              <a:lnSpc>
                <a:spcPct val="150000"/>
              </a:lnSpc>
              <a:buClr>
                <a:schemeClr val="accent2"/>
              </a:buClr>
              <a:buFont typeface="Wingdings" panose="05000000000000000000" pitchFamily="2" charset="2"/>
              <a:buChar char="§"/>
            </a:pPr>
            <a:r>
              <a:rPr lang="en-US" sz="2400" dirty="0">
                <a:solidFill>
                  <a:schemeClr val="accent1"/>
                </a:solidFill>
              </a:rPr>
              <a:t>Planning Board Hearings Open – March 19, 2024</a:t>
            </a:r>
          </a:p>
          <a:p>
            <a:pPr marL="800100" lvl="1" indent="-342900">
              <a:lnSpc>
                <a:spcPct val="150000"/>
              </a:lnSpc>
              <a:buClr>
                <a:schemeClr val="accent2"/>
              </a:buClr>
              <a:buFont typeface="Wingdings" panose="05000000000000000000" pitchFamily="2" charset="2"/>
              <a:buChar char="§"/>
            </a:pPr>
            <a:r>
              <a:rPr lang="en-US" sz="2400" dirty="0">
                <a:solidFill>
                  <a:schemeClr val="accent1"/>
                </a:solidFill>
              </a:rPr>
              <a:t>Town Meeting – April 29, 2024</a:t>
            </a:r>
          </a:p>
          <a:p>
            <a:endParaRPr lang="en-US" sz="2400" dirty="0"/>
          </a:p>
          <a:p>
            <a:endParaRPr lang="en-US" sz="2400" dirty="0"/>
          </a:p>
          <a:p>
            <a:endParaRPr lang="en-US" sz="2400" dirty="0"/>
          </a:p>
        </p:txBody>
      </p:sp>
    </p:spTree>
    <p:extLst>
      <p:ext uri="{BB962C8B-B14F-4D97-AF65-F5344CB8AC3E}">
        <p14:creationId xmlns:p14="http://schemas.microsoft.com/office/powerpoint/2010/main" val="11727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Content Placeholder 3"/>
          <p:cNvPicPr>
            <a:picLocks noGrp="1" noChangeAspect="1"/>
          </p:cNvPicPr>
          <p:nvPr>
            <p:ph idx="1"/>
          </p:nvPr>
        </p:nvPicPr>
        <p:blipFill>
          <a:blip r:embed="rId3"/>
          <a:stretch>
            <a:fillRect/>
          </a:stretch>
        </p:blipFill>
        <p:spPr>
          <a:xfrm>
            <a:off x="2585068" y="1680979"/>
            <a:ext cx="7021864" cy="3496042"/>
          </a:xfrm>
          <a:prstGeom prst="rect">
            <a:avLst/>
          </a:prstGeom>
          <a:effectLst>
            <a:softEdge rad="88900"/>
          </a:effectLst>
        </p:spPr>
      </p:pic>
      <p:sp>
        <p:nvSpPr>
          <p:cNvPr id="5" name="Rectangle 4"/>
          <p:cNvSpPr/>
          <p:nvPr/>
        </p:nvSpPr>
        <p:spPr>
          <a:xfrm>
            <a:off x="2141913" y="5295741"/>
            <a:ext cx="3954087" cy="830997"/>
          </a:xfrm>
          <a:prstGeom prst="rect">
            <a:avLst/>
          </a:prstGeom>
        </p:spPr>
        <p:txBody>
          <a:bodyPr wrap="square">
            <a:spAutoFit/>
          </a:bodyPr>
          <a:lstStyle/>
          <a:p>
            <a:pPr algn="ctr"/>
            <a:r>
              <a:rPr lang="en-US" sz="1600" dirty="0">
                <a:solidFill>
                  <a:schemeClr val="accent1">
                    <a:lumMod val="90000"/>
                    <a:lumOff val="10000"/>
                  </a:schemeClr>
                </a:solidFill>
              </a:rPr>
              <a:t>Community Development &amp; Planning</a:t>
            </a:r>
          </a:p>
          <a:p>
            <a:pPr algn="ctr"/>
            <a:r>
              <a:rPr lang="en-US" sz="1600" dirty="0">
                <a:solidFill>
                  <a:schemeClr val="accent1">
                    <a:lumMod val="90000"/>
                    <a:lumOff val="10000"/>
                  </a:schemeClr>
                </a:solidFill>
              </a:rPr>
              <a:t>(978) 623-8650</a:t>
            </a:r>
          </a:p>
          <a:p>
            <a:pPr algn="ctr"/>
            <a:r>
              <a:rPr lang="en-US" sz="1600" dirty="0">
                <a:solidFill>
                  <a:schemeClr val="accent1">
                    <a:lumMod val="90000"/>
                    <a:lumOff val="10000"/>
                  </a:schemeClr>
                </a:solidFill>
              </a:rPr>
              <a:t>CDPPlanningEconomic@andoverma.us</a:t>
            </a:r>
          </a:p>
        </p:txBody>
      </p:sp>
      <p:sp>
        <p:nvSpPr>
          <p:cNvPr id="3" name="Slide Number Placeholder 2"/>
          <p:cNvSpPr>
            <a:spLocks noGrp="1"/>
          </p:cNvSpPr>
          <p:nvPr>
            <p:ph type="sldNum" sz="quarter" idx="12"/>
          </p:nvPr>
        </p:nvSpPr>
        <p:spPr/>
        <p:txBody>
          <a:bodyPr/>
          <a:lstStyle/>
          <a:p>
            <a:fld id="{D57F1E4F-1CFF-5643-939E-217C01CDF565}" type="slidenum">
              <a:rPr lang="en-US" smtClean="0"/>
              <a:pPr/>
              <a:t>15</a:t>
            </a:fld>
            <a:endParaRPr lang="en-US" dirty="0"/>
          </a:p>
        </p:txBody>
      </p:sp>
      <p:sp>
        <p:nvSpPr>
          <p:cNvPr id="6" name="TextBox 5">
            <a:extLst>
              <a:ext uri="{FF2B5EF4-FFF2-40B4-BE49-F238E27FC236}">
                <a16:creationId xmlns:a16="http://schemas.microsoft.com/office/drawing/2014/main" id="{AA74C851-FF0A-4E84-84BE-0884F1E364D2}"/>
              </a:ext>
            </a:extLst>
          </p:cNvPr>
          <p:cNvSpPr txBox="1"/>
          <p:nvPr/>
        </p:nvSpPr>
        <p:spPr>
          <a:xfrm>
            <a:off x="6209390" y="5388075"/>
            <a:ext cx="3397542" cy="646331"/>
          </a:xfrm>
          <a:prstGeom prst="rect">
            <a:avLst/>
          </a:prstGeom>
          <a:noFill/>
        </p:spPr>
        <p:txBody>
          <a:bodyPr wrap="square" rtlCol="0">
            <a:spAutoFit/>
          </a:bodyPr>
          <a:lstStyle/>
          <a:p>
            <a:r>
              <a:rPr lang="en-US" dirty="0">
                <a:solidFill>
                  <a:schemeClr val="accent1">
                    <a:lumMod val="90000"/>
                    <a:lumOff val="10000"/>
                  </a:schemeClr>
                </a:solidFill>
              </a:rPr>
              <a:t>For more information:</a:t>
            </a:r>
          </a:p>
          <a:p>
            <a:r>
              <a:rPr lang="en-US" dirty="0">
                <a:solidFill>
                  <a:schemeClr val="accent1">
                    <a:lumMod val="90000"/>
                    <a:lumOff val="10000"/>
                  </a:schemeClr>
                </a:solidFill>
              </a:rPr>
              <a:t>Andoverma.gov/MBTAzoning</a:t>
            </a:r>
          </a:p>
        </p:txBody>
      </p:sp>
    </p:spTree>
    <p:extLst>
      <p:ext uri="{BB962C8B-B14F-4D97-AF65-F5344CB8AC3E}">
        <p14:creationId xmlns:p14="http://schemas.microsoft.com/office/powerpoint/2010/main" val="7847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EE0487E-28AC-4161-AEEE-B913DEC2D237}"/>
              </a:ext>
            </a:extLst>
          </p:cNvPr>
          <p:cNvSpPr txBox="1"/>
          <p:nvPr/>
        </p:nvSpPr>
        <p:spPr>
          <a:xfrm>
            <a:off x="692458" y="1617864"/>
            <a:ext cx="11144408" cy="4929417"/>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p:txBody>
          <a:bodyPr>
            <a:normAutofit/>
          </a:bodyPr>
          <a:lstStyle/>
          <a:p>
            <a:pPr algn="ctr"/>
            <a:r>
              <a:rPr lang="en-US" dirty="0"/>
              <a:t>Reason for the Law</a:t>
            </a:r>
          </a:p>
        </p:txBody>
      </p:sp>
      <p:pic>
        <p:nvPicPr>
          <p:cNvPr id="4" name="Content Placeholder 3">
            <a:extLst>
              <a:ext uri="{FF2B5EF4-FFF2-40B4-BE49-F238E27FC236}">
                <a16:creationId xmlns:a16="http://schemas.microsoft.com/office/drawing/2014/main" id="{47065C4C-78DA-4146-890C-0D6B7EE74D08}"/>
              </a:ext>
            </a:extLst>
          </p:cNvPr>
          <p:cNvPicPr>
            <a:picLocks noGrp="1" noChangeAspect="1"/>
          </p:cNvPicPr>
          <p:nvPr>
            <p:ph idx="1"/>
          </p:nvPr>
        </p:nvPicPr>
        <p:blipFill>
          <a:blip r:embed="rId2"/>
          <a:stretch>
            <a:fillRect/>
          </a:stretch>
        </p:blipFill>
        <p:spPr>
          <a:xfrm>
            <a:off x="692458" y="1865811"/>
            <a:ext cx="10127403" cy="4516728"/>
          </a:xfrm>
          <a:prstGeom prst="rect">
            <a:avLst/>
          </a:prstGeom>
        </p:spPr>
      </p:pic>
      <p:pic>
        <p:nvPicPr>
          <p:cNvPr id="5" name="Picture 4">
            <a:extLst>
              <a:ext uri="{FF2B5EF4-FFF2-40B4-BE49-F238E27FC236}">
                <a16:creationId xmlns:a16="http://schemas.microsoft.com/office/drawing/2014/main" id="{ABE580D5-BFE7-47A9-836B-397993474AB5}"/>
              </a:ext>
            </a:extLst>
          </p:cNvPr>
          <p:cNvPicPr>
            <a:picLocks noChangeAspect="1"/>
          </p:cNvPicPr>
          <p:nvPr/>
        </p:nvPicPr>
        <p:blipFill rotWithShape="1">
          <a:blip r:embed="rId3"/>
          <a:srcRect l="12618" r="4198"/>
          <a:stretch/>
        </p:blipFill>
        <p:spPr>
          <a:xfrm>
            <a:off x="9159654" y="3193285"/>
            <a:ext cx="2677212" cy="2597480"/>
          </a:xfrm>
          <a:prstGeom prst="rect">
            <a:avLst/>
          </a:prstGeom>
        </p:spPr>
      </p:pic>
      <p:sp>
        <p:nvSpPr>
          <p:cNvPr id="6" name="TextBox 5">
            <a:extLst>
              <a:ext uri="{FF2B5EF4-FFF2-40B4-BE49-F238E27FC236}">
                <a16:creationId xmlns:a16="http://schemas.microsoft.com/office/drawing/2014/main" id="{B4AA03A7-9B86-419E-A0D4-E570207675B1}"/>
              </a:ext>
            </a:extLst>
          </p:cNvPr>
          <p:cNvSpPr txBox="1"/>
          <p:nvPr/>
        </p:nvSpPr>
        <p:spPr>
          <a:xfrm>
            <a:off x="9857508" y="6095579"/>
            <a:ext cx="1753299" cy="246221"/>
          </a:xfrm>
          <a:prstGeom prst="rect">
            <a:avLst/>
          </a:prstGeom>
          <a:noFill/>
        </p:spPr>
        <p:txBody>
          <a:bodyPr wrap="square" rtlCol="0">
            <a:spAutoFit/>
          </a:bodyPr>
          <a:lstStyle/>
          <a:p>
            <a:r>
              <a:rPr lang="en-US" sz="1000" dirty="0"/>
              <a:t>Credit: movebuddha.com</a:t>
            </a:r>
          </a:p>
        </p:txBody>
      </p:sp>
      <p:sp>
        <p:nvSpPr>
          <p:cNvPr id="9" name="Slide Number Placeholder 8">
            <a:extLst>
              <a:ext uri="{FF2B5EF4-FFF2-40B4-BE49-F238E27FC236}">
                <a16:creationId xmlns:a16="http://schemas.microsoft.com/office/drawing/2014/main" id="{FC3A0C5A-F90D-4D79-9375-A3D20FB02A64}"/>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410728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F050D96-0D79-4EBC-9B93-02ED95630396}"/>
              </a:ext>
            </a:extLst>
          </p:cNvPr>
          <p:cNvSpPr txBox="1"/>
          <p:nvPr/>
        </p:nvSpPr>
        <p:spPr>
          <a:xfrm>
            <a:off x="692458" y="1604682"/>
            <a:ext cx="11105095" cy="4666729"/>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EE0487E-28AC-4161-AEEE-B913DEC2D237}"/>
              </a:ext>
            </a:extLst>
          </p:cNvPr>
          <p:cNvSpPr txBox="1"/>
          <p:nvPr/>
        </p:nvSpPr>
        <p:spPr>
          <a:xfrm>
            <a:off x="8458120" y="2700069"/>
            <a:ext cx="2119906" cy="553998"/>
          </a:xfrm>
          <a:prstGeom prst="rect">
            <a:avLst/>
          </a:prstGeom>
          <a:noFill/>
        </p:spPr>
        <p:txBody>
          <a:bodyPr wrap="square" rtlCol="0">
            <a:spAutoFit/>
          </a:bodyPr>
          <a:lstStyle/>
          <a:p>
            <a:pPr algn="ctr"/>
            <a:r>
              <a:rPr lang="en-US" sz="1000" dirty="0"/>
              <a:t>Reduce dependence of automobiles</a:t>
            </a:r>
          </a:p>
          <a:p>
            <a:pPr algn="ctr"/>
            <a:r>
              <a:rPr lang="en-US" sz="1000" dirty="0"/>
              <a:t>Reduce Greenhouse Gas Emissions</a:t>
            </a:r>
          </a:p>
          <a:p>
            <a:pPr algn="ctr"/>
            <a:r>
              <a:rPr lang="en-US" sz="1000" dirty="0"/>
              <a:t>Reduce Sprawl </a:t>
            </a:r>
          </a:p>
        </p:txBody>
      </p:sp>
      <p:sp>
        <p:nvSpPr>
          <p:cNvPr id="2" name="Title 1"/>
          <p:cNvSpPr>
            <a:spLocks noGrp="1"/>
          </p:cNvSpPr>
          <p:nvPr>
            <p:ph type="title"/>
          </p:nvPr>
        </p:nvSpPr>
        <p:spPr/>
        <p:txBody>
          <a:bodyPr>
            <a:normAutofit/>
          </a:bodyPr>
          <a:lstStyle/>
          <a:p>
            <a:pPr algn="ctr"/>
            <a:r>
              <a:rPr lang="en-US" dirty="0"/>
              <a:t>What does this mean for Andover?</a:t>
            </a:r>
          </a:p>
        </p:txBody>
      </p:sp>
      <p:sp>
        <p:nvSpPr>
          <p:cNvPr id="9" name="Slide Number Placeholder 8">
            <a:extLst>
              <a:ext uri="{FF2B5EF4-FFF2-40B4-BE49-F238E27FC236}">
                <a16:creationId xmlns:a16="http://schemas.microsoft.com/office/drawing/2014/main" id="{FC3A0C5A-F90D-4D79-9375-A3D20FB02A64}"/>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12" name="Picture 11">
            <a:extLst>
              <a:ext uri="{FF2B5EF4-FFF2-40B4-BE49-F238E27FC236}">
                <a16:creationId xmlns:a16="http://schemas.microsoft.com/office/drawing/2014/main" id="{93AD1427-31BB-43CA-AEDC-6F4AE65CCB12}"/>
              </a:ext>
            </a:extLst>
          </p:cNvPr>
          <p:cNvPicPr>
            <a:picLocks noChangeAspect="1"/>
          </p:cNvPicPr>
          <p:nvPr/>
        </p:nvPicPr>
        <p:blipFill>
          <a:blip r:embed="rId2"/>
          <a:stretch>
            <a:fillRect/>
          </a:stretch>
        </p:blipFill>
        <p:spPr>
          <a:xfrm>
            <a:off x="8991599" y="1743393"/>
            <a:ext cx="942975" cy="628650"/>
          </a:xfrm>
          <a:prstGeom prst="rect">
            <a:avLst/>
          </a:prstGeom>
        </p:spPr>
      </p:pic>
      <p:pic>
        <p:nvPicPr>
          <p:cNvPr id="13" name="Picture 12">
            <a:extLst>
              <a:ext uri="{FF2B5EF4-FFF2-40B4-BE49-F238E27FC236}">
                <a16:creationId xmlns:a16="http://schemas.microsoft.com/office/drawing/2014/main" id="{90E82CA8-504C-424A-8FF9-50565804AA12}"/>
              </a:ext>
            </a:extLst>
          </p:cNvPr>
          <p:cNvPicPr>
            <a:picLocks noChangeAspect="1"/>
          </p:cNvPicPr>
          <p:nvPr/>
        </p:nvPicPr>
        <p:blipFill>
          <a:blip r:embed="rId3"/>
          <a:stretch>
            <a:fillRect/>
          </a:stretch>
        </p:blipFill>
        <p:spPr>
          <a:xfrm>
            <a:off x="10609720" y="3042066"/>
            <a:ext cx="638175" cy="609600"/>
          </a:xfrm>
          <a:prstGeom prst="rect">
            <a:avLst/>
          </a:prstGeom>
        </p:spPr>
      </p:pic>
      <p:pic>
        <p:nvPicPr>
          <p:cNvPr id="14" name="Picture 13">
            <a:extLst>
              <a:ext uri="{FF2B5EF4-FFF2-40B4-BE49-F238E27FC236}">
                <a16:creationId xmlns:a16="http://schemas.microsoft.com/office/drawing/2014/main" id="{6BACAF4D-9F1F-48F0-8881-9C6AED90181B}"/>
              </a:ext>
            </a:extLst>
          </p:cNvPr>
          <p:cNvPicPr>
            <a:picLocks noChangeAspect="1"/>
          </p:cNvPicPr>
          <p:nvPr/>
        </p:nvPicPr>
        <p:blipFill>
          <a:blip r:embed="rId4"/>
          <a:stretch>
            <a:fillRect/>
          </a:stretch>
        </p:blipFill>
        <p:spPr>
          <a:xfrm>
            <a:off x="7323288" y="2936525"/>
            <a:ext cx="1038225" cy="800100"/>
          </a:xfrm>
          <a:prstGeom prst="rect">
            <a:avLst/>
          </a:prstGeom>
        </p:spPr>
      </p:pic>
      <p:pic>
        <p:nvPicPr>
          <p:cNvPr id="15" name="Picture 14">
            <a:extLst>
              <a:ext uri="{FF2B5EF4-FFF2-40B4-BE49-F238E27FC236}">
                <a16:creationId xmlns:a16="http://schemas.microsoft.com/office/drawing/2014/main" id="{FA7BFBAB-81E2-450E-9D0B-32F0291B670B}"/>
              </a:ext>
            </a:extLst>
          </p:cNvPr>
          <p:cNvPicPr>
            <a:picLocks noChangeAspect="1"/>
          </p:cNvPicPr>
          <p:nvPr/>
        </p:nvPicPr>
        <p:blipFill>
          <a:blip r:embed="rId5"/>
          <a:stretch>
            <a:fillRect/>
          </a:stretch>
        </p:blipFill>
        <p:spPr>
          <a:xfrm>
            <a:off x="9065838" y="4656604"/>
            <a:ext cx="704850" cy="695325"/>
          </a:xfrm>
          <a:prstGeom prst="rect">
            <a:avLst/>
          </a:prstGeom>
        </p:spPr>
      </p:pic>
      <p:sp>
        <p:nvSpPr>
          <p:cNvPr id="17" name="TextBox 16">
            <a:extLst>
              <a:ext uri="{FF2B5EF4-FFF2-40B4-BE49-F238E27FC236}">
                <a16:creationId xmlns:a16="http://schemas.microsoft.com/office/drawing/2014/main" id="{59859F13-F286-4B90-936D-1F3A50CF5B91}"/>
              </a:ext>
            </a:extLst>
          </p:cNvPr>
          <p:cNvSpPr txBox="1"/>
          <p:nvPr/>
        </p:nvSpPr>
        <p:spPr>
          <a:xfrm>
            <a:off x="6771871" y="3880121"/>
            <a:ext cx="2362009" cy="707886"/>
          </a:xfrm>
          <a:prstGeom prst="rect">
            <a:avLst/>
          </a:prstGeom>
          <a:noFill/>
        </p:spPr>
        <p:txBody>
          <a:bodyPr wrap="square" rtlCol="0">
            <a:spAutoFit/>
          </a:bodyPr>
          <a:lstStyle/>
          <a:p>
            <a:pPr algn="ctr"/>
            <a:r>
              <a:rPr lang="en-US" sz="1000" dirty="0"/>
              <a:t>Variety of Housing Options</a:t>
            </a:r>
          </a:p>
          <a:p>
            <a:pPr algn="ctr"/>
            <a:r>
              <a:rPr lang="en-US" sz="1000" dirty="0"/>
              <a:t>Provide housing options to workers</a:t>
            </a:r>
          </a:p>
          <a:p>
            <a:pPr algn="ctr"/>
            <a:r>
              <a:rPr lang="en-US" sz="1000" dirty="0"/>
              <a:t>Allow people to age in  place.</a:t>
            </a:r>
          </a:p>
          <a:p>
            <a:endParaRPr lang="en-US" sz="1000" dirty="0"/>
          </a:p>
        </p:txBody>
      </p:sp>
      <p:sp>
        <p:nvSpPr>
          <p:cNvPr id="18" name="TextBox 17">
            <a:extLst>
              <a:ext uri="{FF2B5EF4-FFF2-40B4-BE49-F238E27FC236}">
                <a16:creationId xmlns:a16="http://schemas.microsoft.com/office/drawing/2014/main" id="{673CE940-DB5E-4243-A2DF-74194D8521CF}"/>
              </a:ext>
            </a:extLst>
          </p:cNvPr>
          <p:cNvSpPr txBox="1"/>
          <p:nvPr/>
        </p:nvSpPr>
        <p:spPr>
          <a:xfrm>
            <a:off x="7729431" y="5512986"/>
            <a:ext cx="3256314" cy="861774"/>
          </a:xfrm>
          <a:prstGeom prst="rect">
            <a:avLst/>
          </a:prstGeom>
          <a:noFill/>
        </p:spPr>
        <p:txBody>
          <a:bodyPr wrap="square" rtlCol="0">
            <a:spAutoFit/>
          </a:bodyPr>
          <a:lstStyle/>
          <a:p>
            <a:pPr algn="ctr"/>
            <a:r>
              <a:rPr lang="en-US" sz="1000" dirty="0"/>
              <a:t>Reduce Isolation</a:t>
            </a:r>
          </a:p>
          <a:p>
            <a:pPr algn="ctr"/>
            <a:r>
              <a:rPr lang="en-US" sz="1000" dirty="0"/>
              <a:t>lower frequency of traffic casualties</a:t>
            </a:r>
          </a:p>
          <a:p>
            <a:pPr algn="ctr"/>
            <a:r>
              <a:rPr lang="en-US" sz="1000" dirty="0"/>
              <a:t>promote physical activity and reduce chronic disease.</a:t>
            </a:r>
          </a:p>
          <a:p>
            <a:endParaRPr lang="en-US" sz="1000" dirty="0"/>
          </a:p>
          <a:p>
            <a:endParaRPr lang="en-US" sz="1000" dirty="0"/>
          </a:p>
        </p:txBody>
      </p:sp>
      <p:sp>
        <p:nvSpPr>
          <p:cNvPr id="19" name="TextBox 18">
            <a:extLst>
              <a:ext uri="{FF2B5EF4-FFF2-40B4-BE49-F238E27FC236}">
                <a16:creationId xmlns:a16="http://schemas.microsoft.com/office/drawing/2014/main" id="{C3983D3C-6879-4E60-BEDE-952E44E265B0}"/>
              </a:ext>
            </a:extLst>
          </p:cNvPr>
          <p:cNvSpPr txBox="1"/>
          <p:nvPr/>
        </p:nvSpPr>
        <p:spPr>
          <a:xfrm>
            <a:off x="8703887" y="2413194"/>
            <a:ext cx="1628372" cy="246221"/>
          </a:xfrm>
          <a:prstGeom prst="rect">
            <a:avLst/>
          </a:prstGeom>
          <a:noFill/>
        </p:spPr>
        <p:txBody>
          <a:bodyPr wrap="square" rtlCol="0">
            <a:spAutoFit/>
          </a:bodyPr>
          <a:lstStyle/>
          <a:p>
            <a:r>
              <a:rPr lang="en-US" sz="1000" b="1" dirty="0"/>
              <a:t>Environmental Benefits</a:t>
            </a:r>
          </a:p>
        </p:txBody>
      </p:sp>
      <p:sp>
        <p:nvSpPr>
          <p:cNvPr id="20" name="TextBox 19">
            <a:extLst>
              <a:ext uri="{FF2B5EF4-FFF2-40B4-BE49-F238E27FC236}">
                <a16:creationId xmlns:a16="http://schemas.microsoft.com/office/drawing/2014/main" id="{0A2F0798-E2A3-4653-ADDF-E0C4EF9B9476}"/>
              </a:ext>
            </a:extLst>
          </p:cNvPr>
          <p:cNvSpPr txBox="1"/>
          <p:nvPr/>
        </p:nvSpPr>
        <p:spPr>
          <a:xfrm>
            <a:off x="10194871" y="3661540"/>
            <a:ext cx="1392899" cy="246221"/>
          </a:xfrm>
          <a:prstGeom prst="rect">
            <a:avLst/>
          </a:prstGeom>
          <a:noFill/>
        </p:spPr>
        <p:txBody>
          <a:bodyPr wrap="square" rtlCol="0">
            <a:spAutoFit/>
          </a:bodyPr>
          <a:lstStyle/>
          <a:p>
            <a:r>
              <a:rPr lang="en-US" sz="1000" b="1" dirty="0"/>
              <a:t>Economic Benefits</a:t>
            </a:r>
          </a:p>
        </p:txBody>
      </p:sp>
      <p:sp>
        <p:nvSpPr>
          <p:cNvPr id="21" name="TextBox 20">
            <a:extLst>
              <a:ext uri="{FF2B5EF4-FFF2-40B4-BE49-F238E27FC236}">
                <a16:creationId xmlns:a16="http://schemas.microsoft.com/office/drawing/2014/main" id="{96E23578-49F9-4B0B-9162-3BE1639A3027}"/>
              </a:ext>
            </a:extLst>
          </p:cNvPr>
          <p:cNvSpPr txBox="1"/>
          <p:nvPr/>
        </p:nvSpPr>
        <p:spPr>
          <a:xfrm>
            <a:off x="8735371" y="5228818"/>
            <a:ext cx="1628372" cy="246221"/>
          </a:xfrm>
          <a:prstGeom prst="rect">
            <a:avLst/>
          </a:prstGeom>
          <a:noFill/>
        </p:spPr>
        <p:txBody>
          <a:bodyPr wrap="square" rtlCol="0">
            <a:spAutoFit/>
          </a:bodyPr>
          <a:lstStyle/>
          <a:p>
            <a:r>
              <a:rPr lang="en-US" sz="1000" b="1" dirty="0"/>
              <a:t>Health Benefits</a:t>
            </a:r>
          </a:p>
        </p:txBody>
      </p:sp>
      <p:sp>
        <p:nvSpPr>
          <p:cNvPr id="22" name="TextBox 21">
            <a:extLst>
              <a:ext uri="{FF2B5EF4-FFF2-40B4-BE49-F238E27FC236}">
                <a16:creationId xmlns:a16="http://schemas.microsoft.com/office/drawing/2014/main" id="{A5A97C59-CCC2-430C-AE4D-D53D7883AFAD}"/>
              </a:ext>
            </a:extLst>
          </p:cNvPr>
          <p:cNvSpPr txBox="1"/>
          <p:nvPr/>
        </p:nvSpPr>
        <p:spPr>
          <a:xfrm>
            <a:off x="9554251" y="3903857"/>
            <a:ext cx="2290746" cy="707886"/>
          </a:xfrm>
          <a:prstGeom prst="rect">
            <a:avLst/>
          </a:prstGeom>
          <a:noFill/>
        </p:spPr>
        <p:txBody>
          <a:bodyPr wrap="square" rtlCol="0">
            <a:spAutoFit/>
          </a:bodyPr>
          <a:lstStyle/>
          <a:p>
            <a:pPr algn="ctr"/>
            <a:r>
              <a:rPr lang="en-US" sz="1000" dirty="0"/>
              <a:t>Higher, stable property values</a:t>
            </a:r>
          </a:p>
          <a:p>
            <a:pPr algn="ctr"/>
            <a:r>
              <a:rPr lang="en-US" sz="1000" dirty="0"/>
              <a:t>Increased foot traffic </a:t>
            </a:r>
          </a:p>
          <a:p>
            <a:pPr algn="ctr"/>
            <a:r>
              <a:rPr lang="en-US" sz="1000" dirty="0"/>
              <a:t>Vibrate places were people want to be</a:t>
            </a:r>
          </a:p>
          <a:p>
            <a:endParaRPr lang="en-US" sz="1000" dirty="0"/>
          </a:p>
        </p:txBody>
      </p:sp>
      <p:pic>
        <p:nvPicPr>
          <p:cNvPr id="25" name="x__x0000_i1025" descr="Website landing MESSINGER 071323 The Block 0 O1 A4915 copy 1">
            <a:extLst>
              <a:ext uri="{FF2B5EF4-FFF2-40B4-BE49-F238E27FC236}">
                <a16:creationId xmlns:a16="http://schemas.microsoft.com/office/drawing/2014/main" id="{1AECFBEE-10B4-42D1-AA9F-19E911453C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105" y="2279486"/>
            <a:ext cx="4981566" cy="266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CE171389-DA70-4FC5-B7F6-CE57928EEB47}"/>
              </a:ext>
            </a:extLst>
          </p:cNvPr>
          <p:cNvSpPr/>
          <p:nvPr/>
        </p:nvSpPr>
        <p:spPr>
          <a:xfrm>
            <a:off x="849433" y="5070942"/>
            <a:ext cx="2877711" cy="276999"/>
          </a:xfrm>
          <a:prstGeom prst="rect">
            <a:avLst/>
          </a:prstGeom>
        </p:spPr>
        <p:txBody>
          <a:bodyPr wrap="none">
            <a:spAutoFit/>
          </a:bodyPr>
          <a:lstStyle/>
          <a:p>
            <a:r>
              <a:rPr lang="en-US" sz="1200" dirty="0">
                <a:latin typeface="Calibri" panose="020F0502020204030204" pitchFamily="34" charset="0"/>
                <a:ea typeface="Calibri" panose="020F0502020204030204" pitchFamily="34" charset="0"/>
              </a:rPr>
              <a:t>Source: </a:t>
            </a:r>
            <a:r>
              <a:rPr lang="en-US" sz="1200" u="sng" dirty="0">
                <a:solidFill>
                  <a:srgbClr val="0563C1"/>
                </a:solidFill>
                <a:latin typeface="Calibri" panose="020F0502020204030204" pitchFamily="34" charset="0"/>
                <a:ea typeface="Calibri" panose="020F0502020204030204" pitchFamily="34" charset="0"/>
                <a:hlinkClick r:id="rId7"/>
              </a:rPr>
              <a:t>SV Design | The Block at Odell Park</a:t>
            </a:r>
            <a:endParaRPr lang="en-US" sz="1200" dirty="0">
              <a:latin typeface="Calibri" panose="020F0502020204030204" pitchFamily="34" charset="0"/>
              <a:ea typeface="Calibri" panose="020F0502020204030204" pitchFamily="34" charset="0"/>
            </a:endParaRPr>
          </a:p>
        </p:txBody>
      </p:sp>
      <p:sp>
        <p:nvSpPr>
          <p:cNvPr id="23" name="TextBox 22">
            <a:extLst>
              <a:ext uri="{FF2B5EF4-FFF2-40B4-BE49-F238E27FC236}">
                <a16:creationId xmlns:a16="http://schemas.microsoft.com/office/drawing/2014/main" id="{2965EE18-EE65-4F55-8262-2427804AECE2}"/>
              </a:ext>
            </a:extLst>
          </p:cNvPr>
          <p:cNvSpPr txBox="1"/>
          <p:nvPr/>
        </p:nvSpPr>
        <p:spPr>
          <a:xfrm>
            <a:off x="7168882" y="3657636"/>
            <a:ext cx="1628372" cy="246221"/>
          </a:xfrm>
          <a:prstGeom prst="rect">
            <a:avLst/>
          </a:prstGeom>
          <a:noFill/>
        </p:spPr>
        <p:txBody>
          <a:bodyPr wrap="square" rtlCol="0">
            <a:spAutoFit/>
          </a:bodyPr>
          <a:lstStyle/>
          <a:p>
            <a:r>
              <a:rPr lang="en-US" sz="1000" b="1" dirty="0"/>
              <a:t>Housing Benefits</a:t>
            </a:r>
          </a:p>
        </p:txBody>
      </p:sp>
    </p:spTree>
    <p:extLst>
      <p:ext uri="{BB962C8B-B14F-4D97-AF65-F5344CB8AC3E}">
        <p14:creationId xmlns:p14="http://schemas.microsoft.com/office/powerpoint/2010/main" val="165395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8E9F154-8D57-403F-ACBF-4622ECD64128}"/>
              </a:ext>
            </a:extLst>
          </p:cNvPr>
          <p:cNvSpPr txBox="1"/>
          <p:nvPr/>
        </p:nvSpPr>
        <p:spPr>
          <a:xfrm>
            <a:off x="417630" y="1425337"/>
            <a:ext cx="7716071" cy="5418667"/>
          </a:xfrm>
          <a:prstGeom prst="rect">
            <a:avLst/>
          </a:prstGeom>
          <a:solidFill>
            <a:srgbClr val="FFFFFF"/>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A0187DDC-E4E3-48E0-92F3-F7BF06C9CAEB}"/>
              </a:ext>
            </a:extLst>
          </p:cNvPr>
          <p:cNvSpPr>
            <a:spLocks noGrp="1"/>
          </p:cNvSpPr>
          <p:nvPr>
            <p:ph type="title"/>
          </p:nvPr>
        </p:nvSpPr>
        <p:spPr/>
        <p:txBody>
          <a:bodyPr>
            <a:normAutofit/>
          </a:bodyPr>
          <a:lstStyle/>
          <a:p>
            <a:pPr algn="ctr"/>
            <a:r>
              <a:rPr lang="en-US" dirty="0"/>
              <a:t>District Locations </a:t>
            </a:r>
          </a:p>
        </p:txBody>
      </p:sp>
      <p:sp>
        <p:nvSpPr>
          <p:cNvPr id="6" name="Rectangle 5">
            <a:extLst>
              <a:ext uri="{FF2B5EF4-FFF2-40B4-BE49-F238E27FC236}">
                <a16:creationId xmlns:a16="http://schemas.microsoft.com/office/drawing/2014/main" id="{9FC951DE-909D-480B-8959-3D4B0B284397}"/>
              </a:ext>
            </a:extLst>
          </p:cNvPr>
          <p:cNvSpPr/>
          <p:nvPr/>
        </p:nvSpPr>
        <p:spPr>
          <a:xfrm>
            <a:off x="8085667" y="2352134"/>
            <a:ext cx="3767666" cy="3042821"/>
          </a:xfrm>
          <a:prstGeom prst="rect">
            <a:avLst/>
          </a:prstGeom>
        </p:spPr>
        <p:txBody>
          <a:bodyPr wrap="square">
            <a:spAutoFit/>
          </a:bodyPr>
          <a:lstStyle/>
          <a:p>
            <a:pPr marL="342900" indent="-342900">
              <a:lnSpc>
                <a:spcPct val="107000"/>
              </a:lnSpc>
              <a:buClr>
                <a:schemeClr val="accent2"/>
              </a:buClr>
              <a:buFont typeface="Wingdings" panose="05000000000000000000" pitchFamily="2" charset="2"/>
              <a:buChar char="§"/>
            </a:pPr>
            <a:r>
              <a:rPr lang="en-US" dirty="0">
                <a:solidFill>
                  <a:schemeClr val="accent1"/>
                </a:solidFill>
                <a:latin typeface="inherit"/>
                <a:ea typeface="Times New Roman" panose="02020603050405020304" pitchFamily="18" charset="0"/>
                <a:cs typeface="Segoe UI Historic" panose="020B0502040204020203" pitchFamily="34" charset="0"/>
              </a:rPr>
              <a:t>Explore the three proposed zoning districts</a:t>
            </a:r>
          </a:p>
          <a:p>
            <a:pPr marL="342900" indent="-342900">
              <a:lnSpc>
                <a:spcPct val="107000"/>
              </a:lnSpc>
              <a:buClr>
                <a:schemeClr val="accent2"/>
              </a:buClr>
              <a:buFont typeface="Wingdings" panose="05000000000000000000" pitchFamily="2" charset="2"/>
              <a:buChar char="§"/>
            </a:pPr>
            <a:r>
              <a:rPr lang="en-US" dirty="0">
                <a:solidFill>
                  <a:schemeClr val="accent1"/>
                </a:solidFill>
                <a:latin typeface="inherit"/>
                <a:ea typeface="Times New Roman" panose="02020603050405020304" pitchFamily="18" charset="0"/>
                <a:cs typeface="Segoe UI Historic" panose="020B0502040204020203" pitchFamily="34" charset="0"/>
              </a:rPr>
              <a:t>Learn more about the individual properties included in the proposed zone</a:t>
            </a:r>
          </a:p>
          <a:p>
            <a:pPr marL="342900" indent="-342900">
              <a:lnSpc>
                <a:spcPct val="107000"/>
              </a:lnSpc>
              <a:buClr>
                <a:schemeClr val="accent2"/>
              </a:buClr>
              <a:buFont typeface="Wingdings" panose="05000000000000000000" pitchFamily="2" charset="2"/>
              <a:buChar char="§"/>
            </a:pPr>
            <a:r>
              <a:rPr lang="en-US" dirty="0">
                <a:solidFill>
                  <a:schemeClr val="accent1"/>
                </a:solidFill>
                <a:latin typeface="inherit"/>
                <a:ea typeface="Times New Roman" panose="02020603050405020304" pitchFamily="18" charset="0"/>
                <a:cs typeface="Segoe UI Historic" panose="020B0502040204020203" pitchFamily="34" charset="0"/>
              </a:rPr>
              <a:t>View transit stops</a:t>
            </a:r>
          </a:p>
          <a:p>
            <a:pPr marL="342900" indent="-342900">
              <a:lnSpc>
                <a:spcPct val="107000"/>
              </a:lnSpc>
              <a:buClr>
                <a:schemeClr val="accent2"/>
              </a:buClr>
              <a:buFont typeface="Wingdings" panose="05000000000000000000" pitchFamily="2" charset="2"/>
              <a:buChar char="§"/>
            </a:pPr>
            <a:r>
              <a:rPr lang="en-US" dirty="0">
                <a:solidFill>
                  <a:schemeClr val="accent1"/>
                </a:solidFill>
                <a:latin typeface="inherit"/>
                <a:ea typeface="Times New Roman" panose="02020603050405020304" pitchFamily="18" charset="0"/>
                <a:cs typeface="Segoe UI Historic" panose="020B0502040204020203" pitchFamily="34" charset="0"/>
              </a:rPr>
              <a:t>Review the current property densities. </a:t>
            </a:r>
          </a:p>
          <a:p>
            <a:pPr marL="342900" indent="-342900">
              <a:lnSpc>
                <a:spcPct val="107000"/>
              </a:lnSpc>
              <a:buClr>
                <a:schemeClr val="accent2"/>
              </a:buClr>
              <a:buFont typeface="Wingdings" panose="05000000000000000000" pitchFamily="2" charset="2"/>
              <a:buChar char="§"/>
            </a:pPr>
            <a:r>
              <a:rPr lang="en-US" dirty="0">
                <a:solidFill>
                  <a:schemeClr val="accent1"/>
                </a:solidFill>
                <a:effectLst/>
                <a:latin typeface="inherit"/>
                <a:ea typeface="Calibri" panose="020F0502020204030204" pitchFamily="34" charset="0"/>
                <a:cs typeface="Segoe UI Historic" panose="020B0502040204020203" pitchFamily="34" charset="0"/>
              </a:rPr>
              <a:t>See </a:t>
            </a:r>
            <a:r>
              <a:rPr lang="en-US" dirty="0">
                <a:solidFill>
                  <a:schemeClr val="accent1"/>
                </a:solidFill>
                <a:latin typeface="inherit"/>
                <a:ea typeface="Calibri" panose="020F0502020204030204" pitchFamily="34" charset="0"/>
                <a:cs typeface="Segoe UI Historic" panose="020B0502040204020203" pitchFamily="34" charset="0"/>
              </a:rPr>
              <a:t>Unit Capacity at the parcel level</a:t>
            </a:r>
            <a:endParaRPr lang="en-US" dirty="0">
              <a:solidFill>
                <a:schemeClr val="accent1"/>
              </a:solidFill>
              <a:effectLst/>
              <a:latin typeface="inheri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8D415612-0B11-4C33-B0FE-0F3FDA551C63}"/>
              </a:ext>
            </a:extLst>
          </p:cNvPr>
          <p:cNvSpPr/>
          <p:nvPr/>
        </p:nvSpPr>
        <p:spPr>
          <a:xfrm>
            <a:off x="3028008" y="4846169"/>
            <a:ext cx="2631170" cy="281231"/>
          </a:xfrm>
          <a:prstGeom prst="rect">
            <a:avLst/>
          </a:prstGeom>
        </p:spPr>
        <p:txBody>
          <a:bodyPr wrap="none">
            <a:spAutoFit/>
          </a:bodyPr>
          <a:lstStyle/>
          <a:p>
            <a:pPr>
              <a:lnSpc>
                <a:spcPct val="107000"/>
              </a:lnSpc>
            </a:pPr>
            <a:r>
              <a:rPr lang="en-US" sz="1200" dirty="0">
                <a:solidFill>
                  <a:srgbClr val="0000FF"/>
                </a:solidFill>
                <a:latin typeface="inherit"/>
                <a:ea typeface="Times New Roman" panose="02020603050405020304" pitchFamily="18" charset="0"/>
                <a:cs typeface="Segoe UI Historic" panose="020B0502040204020203" pitchFamily="34" charset="0"/>
                <a:hlinkClick r:id="rId2"/>
              </a:rPr>
              <a:t>andoverma.gov/mbtacommunitiesmap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762384-2265-49FC-BBC4-292AF2D2BB2A}"/>
              </a:ext>
            </a:extLst>
          </p:cNvPr>
          <p:cNvPicPr>
            <a:picLocks noChangeAspect="1"/>
          </p:cNvPicPr>
          <p:nvPr/>
        </p:nvPicPr>
        <p:blipFill>
          <a:blip r:embed="rId3"/>
          <a:stretch>
            <a:fillRect/>
          </a:stretch>
        </p:blipFill>
        <p:spPr>
          <a:xfrm>
            <a:off x="11377453" y="5991814"/>
            <a:ext cx="763911" cy="763911"/>
          </a:xfrm>
          <a:prstGeom prst="rect">
            <a:avLst/>
          </a:prstGeom>
        </p:spPr>
      </p:pic>
      <p:pic>
        <p:nvPicPr>
          <p:cNvPr id="3" name="Picture 2">
            <a:extLst>
              <a:ext uri="{FF2B5EF4-FFF2-40B4-BE49-F238E27FC236}">
                <a16:creationId xmlns:a16="http://schemas.microsoft.com/office/drawing/2014/main" id="{D3DAD705-65B5-4B1E-9B7E-E48B66038DBE}"/>
              </a:ext>
            </a:extLst>
          </p:cNvPr>
          <p:cNvPicPr>
            <a:picLocks noChangeAspect="1"/>
          </p:cNvPicPr>
          <p:nvPr/>
        </p:nvPicPr>
        <p:blipFill>
          <a:blip r:embed="rId4"/>
          <a:stretch>
            <a:fillRect/>
          </a:stretch>
        </p:blipFill>
        <p:spPr>
          <a:xfrm>
            <a:off x="642562" y="1506920"/>
            <a:ext cx="7266209" cy="3412278"/>
          </a:xfrm>
          <a:prstGeom prst="rect">
            <a:avLst/>
          </a:prstGeom>
        </p:spPr>
      </p:pic>
      <p:pic>
        <p:nvPicPr>
          <p:cNvPr id="10" name="Picture 9">
            <a:extLst>
              <a:ext uri="{FF2B5EF4-FFF2-40B4-BE49-F238E27FC236}">
                <a16:creationId xmlns:a16="http://schemas.microsoft.com/office/drawing/2014/main" id="{EF9A1B2C-90F4-40CF-B340-5EF7B55192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6060" y="5432663"/>
            <a:ext cx="2088046" cy="1392031"/>
          </a:xfrm>
          <a:prstGeom prst="rect">
            <a:avLst/>
          </a:prstGeom>
        </p:spPr>
      </p:pic>
      <p:pic>
        <p:nvPicPr>
          <p:cNvPr id="11" name="Picture 10">
            <a:extLst>
              <a:ext uri="{FF2B5EF4-FFF2-40B4-BE49-F238E27FC236}">
                <a16:creationId xmlns:a16="http://schemas.microsoft.com/office/drawing/2014/main" id="{39E2396B-80E8-41FC-B8B6-0426F49AE5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466" y="5399294"/>
            <a:ext cx="2088046" cy="1392031"/>
          </a:xfrm>
          <a:prstGeom prst="rect">
            <a:avLst/>
          </a:prstGeom>
        </p:spPr>
      </p:pic>
      <p:pic>
        <p:nvPicPr>
          <p:cNvPr id="12" name="Picture 11">
            <a:extLst>
              <a:ext uri="{FF2B5EF4-FFF2-40B4-BE49-F238E27FC236}">
                <a16:creationId xmlns:a16="http://schemas.microsoft.com/office/drawing/2014/main" id="{949ED5D1-C30D-4561-8B2C-82902A8578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0724" y="5418666"/>
            <a:ext cx="2088048" cy="1392031"/>
          </a:xfrm>
          <a:prstGeom prst="rect">
            <a:avLst/>
          </a:prstGeom>
        </p:spPr>
      </p:pic>
    </p:spTree>
    <p:extLst>
      <p:ext uri="{BB962C8B-B14F-4D97-AF65-F5344CB8AC3E}">
        <p14:creationId xmlns:p14="http://schemas.microsoft.com/office/powerpoint/2010/main" val="3481220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7DDC-E4E3-48E0-92F3-F7BF06C9CAEB}"/>
              </a:ext>
            </a:extLst>
          </p:cNvPr>
          <p:cNvSpPr>
            <a:spLocks noGrp="1"/>
          </p:cNvSpPr>
          <p:nvPr>
            <p:ph type="title"/>
          </p:nvPr>
        </p:nvSpPr>
        <p:spPr/>
        <p:txBody>
          <a:bodyPr>
            <a:normAutofit/>
          </a:bodyPr>
          <a:lstStyle/>
          <a:p>
            <a:pPr algn="ctr"/>
            <a:r>
              <a:rPr lang="en-US" dirty="0"/>
              <a:t>Draft zoning</a:t>
            </a:r>
          </a:p>
        </p:txBody>
      </p:sp>
      <p:sp>
        <p:nvSpPr>
          <p:cNvPr id="7" name="Rectangle 6">
            <a:extLst>
              <a:ext uri="{FF2B5EF4-FFF2-40B4-BE49-F238E27FC236}">
                <a16:creationId xmlns:a16="http://schemas.microsoft.com/office/drawing/2014/main" id="{8D415612-0B11-4C33-B0FE-0F3FDA551C63}"/>
              </a:ext>
            </a:extLst>
          </p:cNvPr>
          <p:cNvSpPr/>
          <p:nvPr/>
        </p:nvSpPr>
        <p:spPr>
          <a:xfrm>
            <a:off x="3158636" y="6413713"/>
            <a:ext cx="3581237" cy="281231"/>
          </a:xfrm>
          <a:prstGeom prst="rect">
            <a:avLst/>
          </a:prstGeom>
        </p:spPr>
        <p:txBody>
          <a:bodyPr wrap="none">
            <a:spAutoFit/>
          </a:bodyPr>
          <a:lstStyle/>
          <a:p>
            <a:pPr>
              <a:lnSpc>
                <a:spcPct val="107000"/>
              </a:lnSpc>
            </a:pPr>
            <a:r>
              <a:rPr lang="en-US" sz="1200" dirty="0">
                <a:solidFill>
                  <a:schemeClr val="accent1"/>
                </a:solidFill>
                <a:latin typeface="inherit"/>
                <a:ea typeface="Times New Roman" panose="02020603050405020304" pitchFamily="18" charset="0"/>
                <a:cs typeface="Segoe UI Historic" panose="020B0502040204020203" pitchFamily="34" charset="0"/>
              </a:rPr>
              <a:t>https://andoverma.gov/DocumentCenter/View/14139</a:t>
            </a:r>
            <a:endParaRPr lang="en-US"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186925E-50D9-4082-A9D7-F9C2068FFA4B}"/>
              </a:ext>
            </a:extLst>
          </p:cNvPr>
          <p:cNvSpPr/>
          <p:nvPr/>
        </p:nvSpPr>
        <p:spPr>
          <a:xfrm>
            <a:off x="821553" y="2189975"/>
            <a:ext cx="3647089" cy="369332"/>
          </a:xfrm>
          <a:prstGeom prst="rect">
            <a:avLst/>
          </a:prstGeom>
        </p:spPr>
        <p:txBody>
          <a:bodyPr wrap="none">
            <a:spAutoFit/>
          </a:bodyPr>
          <a:lstStyle/>
          <a:p>
            <a:r>
              <a:rPr lang="en-US" dirty="0"/>
              <a:t>Multi-Family Overlay District (MOD)</a:t>
            </a:r>
          </a:p>
        </p:txBody>
      </p:sp>
      <p:sp>
        <p:nvSpPr>
          <p:cNvPr id="6" name="TextBox 5">
            <a:extLst>
              <a:ext uri="{FF2B5EF4-FFF2-40B4-BE49-F238E27FC236}">
                <a16:creationId xmlns:a16="http://schemas.microsoft.com/office/drawing/2014/main" id="{D714F8D0-5834-4BCF-AD1C-1CB8837633BE}"/>
              </a:ext>
            </a:extLst>
          </p:cNvPr>
          <p:cNvSpPr txBox="1"/>
          <p:nvPr/>
        </p:nvSpPr>
        <p:spPr>
          <a:xfrm>
            <a:off x="1550267" y="1727189"/>
            <a:ext cx="2555204" cy="369332"/>
          </a:xfrm>
          <a:prstGeom prst="rect">
            <a:avLst/>
          </a:prstGeom>
          <a:noFill/>
        </p:spPr>
        <p:txBody>
          <a:bodyPr wrap="square" rtlCol="0">
            <a:spAutoFit/>
          </a:bodyPr>
          <a:lstStyle/>
          <a:p>
            <a:r>
              <a:rPr lang="en-US" dirty="0">
                <a:solidFill>
                  <a:srgbClr val="FF0000"/>
                </a:solidFill>
              </a:rPr>
              <a:t>Revised – March 5, 2024</a:t>
            </a:r>
          </a:p>
        </p:txBody>
      </p:sp>
      <p:pic>
        <p:nvPicPr>
          <p:cNvPr id="4" name="Picture 3">
            <a:extLst>
              <a:ext uri="{FF2B5EF4-FFF2-40B4-BE49-F238E27FC236}">
                <a16:creationId xmlns:a16="http://schemas.microsoft.com/office/drawing/2014/main" id="{A9C78560-3802-4683-B72D-18CDBADC36CC}"/>
              </a:ext>
            </a:extLst>
          </p:cNvPr>
          <p:cNvPicPr>
            <a:picLocks noChangeAspect="1"/>
          </p:cNvPicPr>
          <p:nvPr/>
        </p:nvPicPr>
        <p:blipFill>
          <a:blip r:embed="rId2"/>
          <a:stretch>
            <a:fillRect/>
          </a:stretch>
        </p:blipFill>
        <p:spPr>
          <a:xfrm>
            <a:off x="6096000" y="1392902"/>
            <a:ext cx="3588905" cy="5020811"/>
          </a:xfrm>
          <a:prstGeom prst="rect">
            <a:avLst/>
          </a:prstGeom>
        </p:spPr>
      </p:pic>
    </p:spTree>
    <p:extLst>
      <p:ext uri="{BB962C8B-B14F-4D97-AF65-F5344CB8AC3E}">
        <p14:creationId xmlns:p14="http://schemas.microsoft.com/office/powerpoint/2010/main" val="2642660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2B8E-6A62-4768-9517-E942A4BC0A30}"/>
              </a:ext>
            </a:extLst>
          </p:cNvPr>
          <p:cNvSpPr>
            <a:spLocks noGrp="1"/>
          </p:cNvSpPr>
          <p:nvPr>
            <p:ph type="title"/>
          </p:nvPr>
        </p:nvSpPr>
        <p:spPr/>
        <p:txBody>
          <a:bodyPr/>
          <a:lstStyle/>
          <a:p>
            <a:pPr algn="ctr"/>
            <a:r>
              <a:rPr lang="en-US" dirty="0"/>
              <a:t>Draft zoning</a:t>
            </a:r>
          </a:p>
        </p:txBody>
      </p:sp>
      <p:pic>
        <p:nvPicPr>
          <p:cNvPr id="1027" name="x_Picture 4" descr="https://c648d5.p3cdn1.secureserver.net/wp-content/uploads/2017/09/scaledrawing.jpg">
            <a:extLst>
              <a:ext uri="{FF2B5EF4-FFF2-40B4-BE49-F238E27FC236}">
                <a16:creationId xmlns:a16="http://schemas.microsoft.com/office/drawing/2014/main" id="{A46BF712-3445-41BD-B03F-2B6D91F9D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6483" y="1835264"/>
            <a:ext cx="439102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988808F-525C-4A14-B709-69C8D77054F8}"/>
              </a:ext>
            </a:extLst>
          </p:cNvPr>
          <p:cNvSpPr txBox="1"/>
          <p:nvPr/>
        </p:nvSpPr>
        <p:spPr>
          <a:xfrm>
            <a:off x="2466753" y="1465932"/>
            <a:ext cx="3489821" cy="369332"/>
          </a:xfrm>
          <a:prstGeom prst="rect">
            <a:avLst/>
          </a:prstGeom>
          <a:noFill/>
        </p:spPr>
        <p:txBody>
          <a:bodyPr wrap="square" rtlCol="0">
            <a:spAutoFit/>
          </a:bodyPr>
          <a:lstStyle/>
          <a:p>
            <a:r>
              <a:rPr lang="en-US" dirty="0">
                <a:solidFill>
                  <a:srgbClr val="FF0000"/>
                </a:solidFill>
              </a:rPr>
              <a:t>Revised – February 29, 2024</a:t>
            </a:r>
          </a:p>
        </p:txBody>
      </p:sp>
      <p:sp>
        <p:nvSpPr>
          <p:cNvPr id="6" name="Content Placeholder 5">
            <a:extLst>
              <a:ext uri="{FF2B5EF4-FFF2-40B4-BE49-F238E27FC236}">
                <a16:creationId xmlns:a16="http://schemas.microsoft.com/office/drawing/2014/main" id="{F7A6B332-8ACF-402D-9BA1-3936CD50B2F5}"/>
              </a:ext>
            </a:extLst>
          </p:cNvPr>
          <p:cNvSpPr>
            <a:spLocks noGrp="1"/>
          </p:cNvSpPr>
          <p:nvPr>
            <p:ph idx="1"/>
          </p:nvPr>
        </p:nvSpPr>
        <p:spPr>
          <a:xfrm>
            <a:off x="581193" y="1904517"/>
            <a:ext cx="6566228" cy="4242605"/>
          </a:xfrm>
        </p:spPr>
        <p:txBody>
          <a:bodyPr/>
          <a:lstStyle/>
          <a:p>
            <a:endParaRPr lang="en-US" dirty="0"/>
          </a:p>
        </p:txBody>
      </p:sp>
      <p:pic>
        <p:nvPicPr>
          <p:cNvPr id="5" name="Picture 4">
            <a:extLst>
              <a:ext uri="{FF2B5EF4-FFF2-40B4-BE49-F238E27FC236}">
                <a16:creationId xmlns:a16="http://schemas.microsoft.com/office/drawing/2014/main" id="{B7D3A0B0-B552-48CE-9E09-EC9CC112B13D}"/>
              </a:ext>
            </a:extLst>
          </p:cNvPr>
          <p:cNvPicPr>
            <a:picLocks noChangeAspect="1"/>
          </p:cNvPicPr>
          <p:nvPr/>
        </p:nvPicPr>
        <p:blipFill>
          <a:blip r:embed="rId3"/>
          <a:stretch>
            <a:fillRect/>
          </a:stretch>
        </p:blipFill>
        <p:spPr>
          <a:xfrm>
            <a:off x="581193" y="2031815"/>
            <a:ext cx="6569106" cy="3988008"/>
          </a:xfrm>
          <a:prstGeom prst="rect">
            <a:avLst/>
          </a:prstGeom>
        </p:spPr>
      </p:pic>
      <p:sp>
        <p:nvSpPr>
          <p:cNvPr id="4" name="TextBox 3">
            <a:extLst>
              <a:ext uri="{FF2B5EF4-FFF2-40B4-BE49-F238E27FC236}">
                <a16:creationId xmlns:a16="http://schemas.microsoft.com/office/drawing/2014/main" id="{BB896089-4277-4F6A-941A-3546B8C3FEA5}"/>
              </a:ext>
            </a:extLst>
          </p:cNvPr>
          <p:cNvSpPr txBox="1"/>
          <p:nvPr/>
        </p:nvSpPr>
        <p:spPr>
          <a:xfrm>
            <a:off x="5131836" y="4654950"/>
            <a:ext cx="587829" cy="737118"/>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656296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2B8E-6A62-4768-9517-E942A4BC0A30}"/>
              </a:ext>
            </a:extLst>
          </p:cNvPr>
          <p:cNvSpPr>
            <a:spLocks noGrp="1"/>
          </p:cNvSpPr>
          <p:nvPr>
            <p:ph type="title"/>
          </p:nvPr>
        </p:nvSpPr>
        <p:spPr/>
        <p:txBody>
          <a:bodyPr/>
          <a:lstStyle/>
          <a:p>
            <a:pPr algn="ctr"/>
            <a:r>
              <a:rPr lang="en-US" dirty="0"/>
              <a:t>Draft zoning</a:t>
            </a:r>
          </a:p>
        </p:txBody>
      </p:sp>
      <p:sp>
        <p:nvSpPr>
          <p:cNvPr id="3" name="TextBox 2">
            <a:extLst>
              <a:ext uri="{FF2B5EF4-FFF2-40B4-BE49-F238E27FC236}">
                <a16:creationId xmlns:a16="http://schemas.microsoft.com/office/drawing/2014/main" id="{8988808F-525C-4A14-B709-69C8D77054F8}"/>
              </a:ext>
            </a:extLst>
          </p:cNvPr>
          <p:cNvSpPr txBox="1"/>
          <p:nvPr/>
        </p:nvSpPr>
        <p:spPr>
          <a:xfrm>
            <a:off x="4406721" y="1424772"/>
            <a:ext cx="3489821" cy="369332"/>
          </a:xfrm>
          <a:prstGeom prst="rect">
            <a:avLst/>
          </a:prstGeom>
          <a:noFill/>
        </p:spPr>
        <p:txBody>
          <a:bodyPr wrap="square" rtlCol="0">
            <a:spAutoFit/>
          </a:bodyPr>
          <a:lstStyle/>
          <a:p>
            <a:r>
              <a:rPr lang="en-US" dirty="0">
                <a:solidFill>
                  <a:srgbClr val="FF0000"/>
                </a:solidFill>
              </a:rPr>
              <a:t>Revised – February 29, 2024</a:t>
            </a:r>
          </a:p>
        </p:txBody>
      </p:sp>
      <p:pic>
        <p:nvPicPr>
          <p:cNvPr id="5" name="Picture 4">
            <a:extLst>
              <a:ext uri="{FF2B5EF4-FFF2-40B4-BE49-F238E27FC236}">
                <a16:creationId xmlns:a16="http://schemas.microsoft.com/office/drawing/2014/main" id="{409FED61-63DB-4F48-8562-5F071CAF1C19}"/>
              </a:ext>
            </a:extLst>
          </p:cNvPr>
          <p:cNvPicPr>
            <a:picLocks noChangeAspect="1"/>
          </p:cNvPicPr>
          <p:nvPr/>
        </p:nvPicPr>
        <p:blipFill>
          <a:blip r:embed="rId2"/>
          <a:stretch>
            <a:fillRect/>
          </a:stretch>
        </p:blipFill>
        <p:spPr>
          <a:xfrm>
            <a:off x="2715889" y="1794104"/>
            <a:ext cx="5420406" cy="5063896"/>
          </a:xfrm>
          <a:prstGeom prst="rect">
            <a:avLst/>
          </a:prstGeom>
        </p:spPr>
      </p:pic>
      <p:sp>
        <p:nvSpPr>
          <p:cNvPr id="9" name="TextBox 8">
            <a:extLst>
              <a:ext uri="{FF2B5EF4-FFF2-40B4-BE49-F238E27FC236}">
                <a16:creationId xmlns:a16="http://schemas.microsoft.com/office/drawing/2014/main" id="{8AE865F5-2599-4FBD-A0D7-4827A4544BC4}"/>
              </a:ext>
            </a:extLst>
          </p:cNvPr>
          <p:cNvSpPr txBox="1"/>
          <p:nvPr/>
        </p:nvSpPr>
        <p:spPr>
          <a:xfrm>
            <a:off x="3097764" y="2598124"/>
            <a:ext cx="4935894" cy="1162113"/>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51203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2B8E-6A62-4768-9517-E942A4BC0A30}"/>
              </a:ext>
            </a:extLst>
          </p:cNvPr>
          <p:cNvSpPr>
            <a:spLocks noGrp="1"/>
          </p:cNvSpPr>
          <p:nvPr>
            <p:ph type="title"/>
          </p:nvPr>
        </p:nvSpPr>
        <p:spPr/>
        <p:txBody>
          <a:bodyPr>
            <a:normAutofit/>
          </a:bodyPr>
          <a:lstStyle/>
          <a:p>
            <a:pPr algn="ctr"/>
            <a:r>
              <a:rPr lang="en-US" dirty="0"/>
              <a:t>Downtown Transit</a:t>
            </a:r>
          </a:p>
        </p:txBody>
      </p:sp>
      <p:graphicFrame>
        <p:nvGraphicFramePr>
          <p:cNvPr id="9" name="Table 8">
            <a:extLst>
              <a:ext uri="{FF2B5EF4-FFF2-40B4-BE49-F238E27FC236}">
                <a16:creationId xmlns:a16="http://schemas.microsoft.com/office/drawing/2014/main" id="{7EEA589F-6716-4A25-ABB9-9A3961B1F1CA}"/>
              </a:ext>
            </a:extLst>
          </p:cNvPr>
          <p:cNvGraphicFramePr>
            <a:graphicFrameLocks noGrp="1"/>
          </p:cNvGraphicFramePr>
          <p:nvPr>
            <p:extLst/>
          </p:nvPr>
        </p:nvGraphicFramePr>
        <p:xfrm>
          <a:off x="5286240" y="2895835"/>
          <a:ext cx="6689448" cy="3810000"/>
        </p:xfrm>
        <a:graphic>
          <a:graphicData uri="http://schemas.openxmlformats.org/drawingml/2006/table">
            <a:tbl>
              <a:tblPr firstRow="1" bandRow="1">
                <a:tableStyleId>{5C22544A-7EE6-4342-B048-85BDC9FD1C3A}</a:tableStyleId>
              </a:tblPr>
              <a:tblGrid>
                <a:gridCol w="1114908">
                  <a:extLst>
                    <a:ext uri="{9D8B030D-6E8A-4147-A177-3AD203B41FA5}">
                      <a16:colId xmlns:a16="http://schemas.microsoft.com/office/drawing/2014/main" val="3295020144"/>
                    </a:ext>
                  </a:extLst>
                </a:gridCol>
                <a:gridCol w="1114908">
                  <a:extLst>
                    <a:ext uri="{9D8B030D-6E8A-4147-A177-3AD203B41FA5}">
                      <a16:colId xmlns:a16="http://schemas.microsoft.com/office/drawing/2014/main" val="2763672889"/>
                    </a:ext>
                  </a:extLst>
                </a:gridCol>
                <a:gridCol w="1114908">
                  <a:extLst>
                    <a:ext uri="{9D8B030D-6E8A-4147-A177-3AD203B41FA5}">
                      <a16:colId xmlns:a16="http://schemas.microsoft.com/office/drawing/2014/main" val="344971818"/>
                    </a:ext>
                  </a:extLst>
                </a:gridCol>
                <a:gridCol w="1114908">
                  <a:extLst>
                    <a:ext uri="{9D8B030D-6E8A-4147-A177-3AD203B41FA5}">
                      <a16:colId xmlns:a16="http://schemas.microsoft.com/office/drawing/2014/main" val="2531761447"/>
                    </a:ext>
                  </a:extLst>
                </a:gridCol>
                <a:gridCol w="1114908">
                  <a:extLst>
                    <a:ext uri="{9D8B030D-6E8A-4147-A177-3AD203B41FA5}">
                      <a16:colId xmlns:a16="http://schemas.microsoft.com/office/drawing/2014/main" val="995576889"/>
                    </a:ext>
                  </a:extLst>
                </a:gridCol>
                <a:gridCol w="1114908">
                  <a:extLst>
                    <a:ext uri="{9D8B030D-6E8A-4147-A177-3AD203B41FA5}">
                      <a16:colId xmlns:a16="http://schemas.microsoft.com/office/drawing/2014/main" val="450226668"/>
                    </a:ext>
                  </a:extLst>
                </a:gridCol>
              </a:tblGrid>
              <a:tr h="169287">
                <a:tc gridSpan="6">
                  <a:txBody>
                    <a:bodyPr/>
                    <a:lstStyle/>
                    <a:p>
                      <a:pPr algn="ctr"/>
                      <a:r>
                        <a:rPr lang="en-US" sz="1000" b="0" dirty="0">
                          <a:latin typeface="+mn-lt"/>
                        </a:rPr>
                        <a:t>Dimensional Table</a:t>
                      </a:r>
                    </a:p>
                  </a:txBody>
                  <a:tcPr/>
                </a:tc>
                <a:tc hMerge="1">
                  <a:txBody>
                    <a:bodyPr/>
                    <a:lstStyle/>
                    <a:p>
                      <a:endParaRPr lang="en-US"/>
                    </a:p>
                  </a:txBody>
                  <a:tcPr/>
                </a:tc>
                <a:tc hMerge="1">
                  <a:txBody>
                    <a:bodyPr/>
                    <a:lstStyle/>
                    <a:p>
                      <a:pPr algn="ctr"/>
                      <a:endParaRPr lang="en-US" b="0" dirty="0"/>
                    </a:p>
                  </a:txBody>
                  <a:tcPr/>
                </a:tc>
                <a:tc hMerge="1">
                  <a:txBody>
                    <a:bodyPr/>
                    <a:lstStyle/>
                    <a:p>
                      <a:endParaRPr lang="en-US"/>
                    </a:p>
                  </a:txBody>
                  <a:tcPr/>
                </a:tc>
                <a:tc hMerge="1">
                  <a:txBody>
                    <a:bodyPr/>
                    <a:lstStyle/>
                    <a:p>
                      <a:endParaRPr lang="en-US"/>
                    </a:p>
                  </a:txBody>
                  <a:tcPr/>
                </a:tc>
                <a:tc hMerge="1">
                  <a:txBody>
                    <a:bodyPr/>
                    <a:lstStyle/>
                    <a:p>
                      <a:pPr algn="ctr"/>
                      <a:endParaRPr lang="en-US" b="0" dirty="0"/>
                    </a:p>
                  </a:txBody>
                  <a:tcPr/>
                </a:tc>
                <a:extLst>
                  <a:ext uri="{0D108BD9-81ED-4DB2-BD59-A6C34878D82A}">
                    <a16:rowId xmlns:a16="http://schemas.microsoft.com/office/drawing/2014/main" val="323532454"/>
                  </a:ext>
                </a:extLst>
              </a:tr>
              <a:tr h="275092">
                <a:tc>
                  <a:txBody>
                    <a:bodyPr/>
                    <a:lstStyle/>
                    <a:p>
                      <a:pPr algn="ctr"/>
                      <a:r>
                        <a:rPr lang="en-US" sz="1000" b="0" dirty="0">
                          <a:latin typeface="+mn-lt"/>
                        </a:rPr>
                        <a:t>Criteria</a:t>
                      </a:r>
                    </a:p>
                  </a:txBody>
                  <a:tcPr/>
                </a:tc>
                <a:tc>
                  <a:txBody>
                    <a:bodyPr/>
                    <a:lstStyle/>
                    <a:p>
                      <a:pPr algn="ctr"/>
                      <a:r>
                        <a:rPr lang="en-US" sz="1000" b="0" dirty="0">
                          <a:latin typeface="+mn-lt"/>
                        </a:rPr>
                        <a:t>General Business</a:t>
                      </a:r>
                    </a:p>
                  </a:txBody>
                  <a:tcPr/>
                </a:tc>
                <a:tc>
                  <a:txBody>
                    <a:bodyPr/>
                    <a:lstStyle/>
                    <a:p>
                      <a:pPr algn="ctr"/>
                      <a:r>
                        <a:rPr lang="en-US" sz="1000" b="0" dirty="0">
                          <a:latin typeface="+mn-lt"/>
                        </a:rPr>
                        <a:t>Historic Mill Overlay District</a:t>
                      </a:r>
                    </a:p>
                  </a:txBody>
                  <a:tcPr/>
                </a:tc>
                <a:tc>
                  <a:txBody>
                    <a:bodyPr/>
                    <a:lstStyle/>
                    <a:p>
                      <a:pPr algn="ctr"/>
                      <a:r>
                        <a:rPr lang="en-US" sz="1000" b="0" dirty="0">
                          <a:latin typeface="+mn-lt"/>
                        </a:rPr>
                        <a:t>Industrial G</a:t>
                      </a:r>
                    </a:p>
                  </a:txBody>
                  <a:tcPr/>
                </a:tc>
                <a:tc>
                  <a:txBody>
                    <a:bodyPr/>
                    <a:lstStyle/>
                    <a:p>
                      <a:pPr algn="ctr"/>
                      <a:r>
                        <a:rPr lang="en-US" sz="1000" b="0" dirty="0">
                          <a:latin typeface="+mn-lt"/>
                        </a:rPr>
                        <a:t>Mixed Use</a:t>
                      </a:r>
                    </a:p>
                  </a:txBody>
                  <a:tcPr/>
                </a:tc>
                <a:tc>
                  <a:txBody>
                    <a:bodyPr/>
                    <a:lstStyle/>
                    <a:p>
                      <a:pPr algn="ctr"/>
                      <a:r>
                        <a:rPr lang="en-US" sz="1000" b="0" dirty="0">
                          <a:latin typeface="+mn-lt"/>
                        </a:rPr>
                        <a:t>Proposed</a:t>
                      </a:r>
                    </a:p>
                  </a:txBody>
                  <a:tcPr/>
                </a:tc>
                <a:extLst>
                  <a:ext uri="{0D108BD9-81ED-4DB2-BD59-A6C34878D82A}">
                    <a16:rowId xmlns:a16="http://schemas.microsoft.com/office/drawing/2014/main" val="1110426578"/>
                  </a:ext>
                </a:extLst>
              </a:tr>
              <a:tr h="275092">
                <a:tc>
                  <a:txBody>
                    <a:bodyPr/>
                    <a:lstStyle/>
                    <a:p>
                      <a:pPr algn="ctr"/>
                      <a:r>
                        <a:rPr lang="en-US" sz="1000" dirty="0">
                          <a:latin typeface="+mn-lt"/>
                        </a:rPr>
                        <a:t>Minimum Lot Area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p>
                      <a:pPr algn="ctr"/>
                      <a:endParaRPr lang="en-US" sz="1000" dirty="0">
                        <a:latin typeface="+mn-lt"/>
                      </a:endParaRPr>
                    </a:p>
                  </a:txBody>
                  <a:tcPr/>
                </a:tc>
                <a:tc>
                  <a:txBody>
                    <a:bodyPr/>
                    <a:lstStyle/>
                    <a:p>
                      <a:pPr algn="ctr"/>
                      <a:r>
                        <a:rPr lang="en-US" sz="1000" dirty="0">
                          <a:latin typeface="+mn-lt"/>
                        </a:rPr>
                        <a:t>.5 acre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_</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extLst>
                  <a:ext uri="{0D108BD9-81ED-4DB2-BD59-A6C34878D82A}">
                    <a16:rowId xmlns:a16="http://schemas.microsoft.com/office/drawing/2014/main" val="866593824"/>
                  </a:ext>
                </a:extLst>
              </a:tr>
              <a:tr h="275092">
                <a:tc>
                  <a:txBody>
                    <a:bodyPr/>
                    <a:lstStyle/>
                    <a:p>
                      <a:pPr algn="ctr"/>
                      <a:r>
                        <a:rPr lang="en-US" sz="1000" dirty="0">
                          <a:latin typeface="+mn-lt"/>
                        </a:rPr>
                        <a:t>Maximum Lot Coverage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p>
                      <a:pPr algn="ctr"/>
                      <a:endParaRPr lang="en-US" sz="1000" dirty="0">
                        <a:latin typeface="+mn-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75%</a:t>
                      </a:r>
                    </a:p>
                    <a:p>
                      <a:pPr algn="ctr"/>
                      <a:endParaRPr lang="en-US" sz="1000" dirty="0">
                        <a:latin typeface="+mn-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_</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50%</a:t>
                      </a:r>
                    </a:p>
                  </a:txBody>
                  <a:tcPr/>
                </a:tc>
                <a:extLst>
                  <a:ext uri="{0D108BD9-81ED-4DB2-BD59-A6C34878D82A}">
                    <a16:rowId xmlns:a16="http://schemas.microsoft.com/office/drawing/2014/main" val="2834426369"/>
                  </a:ext>
                </a:extLst>
              </a:tr>
              <a:tr h="211609">
                <a:tc>
                  <a:txBody>
                    <a:bodyPr/>
                    <a:lstStyle/>
                    <a:p>
                      <a:pPr marL="0" marR="0">
                        <a:spcBef>
                          <a:spcPts val="0"/>
                        </a:spcBef>
                        <a:spcAft>
                          <a:spcPts val="0"/>
                        </a:spcAft>
                      </a:pPr>
                      <a:r>
                        <a:rPr lang="en-US" sz="1000" dirty="0">
                          <a:solidFill>
                            <a:srgbClr val="000000"/>
                          </a:solidFill>
                          <a:effectLst/>
                          <a:latin typeface="+mn-lt"/>
                          <a:ea typeface="Times New Roman" panose="02020603050405020304" pitchFamily="18" charset="0"/>
                        </a:rPr>
                        <a:t>Min. common open space</a:t>
                      </a:r>
                      <a:endParaRPr lang="en-US" sz="1000" dirty="0">
                        <a:effectLst/>
                        <a:latin typeface="+mn-lt"/>
                        <a:ea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tc>
                  <a:txBody>
                    <a:bodyPr/>
                    <a:lstStyle/>
                    <a:p>
                      <a:pPr algn="ctr"/>
                      <a:r>
                        <a:rPr lang="en-US" sz="10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_</a:t>
                      </a:r>
                      <a:endParaRPr lang="en-US" sz="1000" dirty="0">
                        <a:latin typeface="+mn-lt"/>
                      </a:endParaRPr>
                    </a:p>
                  </a:txBody>
                  <a:tcPr/>
                </a:tc>
                <a:tc>
                  <a:txBody>
                    <a:bodyPr/>
                    <a:lstStyle/>
                    <a:p>
                      <a:pPr algn="ctr"/>
                      <a:r>
                        <a:rPr lang="en-US" sz="1000" dirty="0">
                          <a:latin typeface="+mn-lt"/>
                        </a:rPr>
                        <a:t>_</a:t>
                      </a:r>
                    </a:p>
                  </a:txBody>
                  <a:tcPr/>
                </a:tc>
                <a:tc>
                  <a:txBody>
                    <a:bodyPr/>
                    <a:lstStyle/>
                    <a:p>
                      <a:pPr algn="ctr"/>
                      <a:r>
                        <a:rPr lang="en-US" sz="1000" dirty="0">
                          <a:latin typeface="+mn-lt"/>
                        </a:rPr>
                        <a:t>20%</a:t>
                      </a:r>
                    </a:p>
                  </a:txBody>
                  <a:tcPr/>
                </a:tc>
                <a:extLst>
                  <a:ext uri="{0D108BD9-81ED-4DB2-BD59-A6C34878D82A}">
                    <a16:rowId xmlns:a16="http://schemas.microsoft.com/office/drawing/2014/main" val="2077133082"/>
                  </a:ext>
                </a:extLst>
              </a:tr>
              <a:tr h="169287">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Maximum height</a:t>
                      </a:r>
                      <a:endParaRPr lang="en-US" sz="1000">
                        <a:effectLst/>
                        <a:latin typeface="+mn-lt"/>
                        <a:ea typeface="Times New Roman" panose="02020603050405020304" pitchFamily="18" charset="0"/>
                      </a:endParaRPr>
                    </a:p>
                  </a:txBody>
                  <a:tcPr marL="68580" marR="68580" marT="0" marB="0"/>
                </a:tc>
                <a:tc>
                  <a:txBody>
                    <a:bodyPr/>
                    <a:lstStyle/>
                    <a:p>
                      <a:pPr algn="ctr"/>
                      <a:endParaRPr lang="en-US" sz="1000" dirty="0">
                        <a:latin typeface="+mn-lt"/>
                      </a:endParaRPr>
                    </a:p>
                  </a:txBody>
                  <a:tcPr/>
                </a:tc>
                <a:tc>
                  <a:txBody>
                    <a:bodyPr/>
                    <a:lstStyle/>
                    <a:p>
                      <a:pPr algn="ctr"/>
                      <a:endParaRPr lang="en-US" sz="1000" dirty="0">
                        <a:latin typeface="+mn-lt"/>
                      </a:endParaRPr>
                    </a:p>
                  </a:txBody>
                  <a:tcPr/>
                </a:tc>
                <a:tc>
                  <a:txBody>
                    <a:bodyPr/>
                    <a:lstStyle/>
                    <a:p>
                      <a:pPr algn="ctr"/>
                      <a:endParaRPr lang="en-US" sz="1000" dirty="0">
                        <a:latin typeface="+mn-lt"/>
                      </a:endParaRPr>
                    </a:p>
                  </a:txBody>
                  <a:tcPr/>
                </a:tc>
                <a:tc>
                  <a:txBody>
                    <a:bodyPr/>
                    <a:lstStyle/>
                    <a:p>
                      <a:pPr algn="ctr"/>
                      <a:endParaRPr lang="en-US" sz="1000" dirty="0">
                        <a:latin typeface="+mn-lt"/>
                      </a:endParaRPr>
                    </a:p>
                  </a:txBody>
                  <a:tcPr/>
                </a:tc>
                <a:tc>
                  <a:txBody>
                    <a:bodyPr/>
                    <a:lstStyle/>
                    <a:p>
                      <a:pPr algn="ctr"/>
                      <a:endParaRPr lang="en-US" sz="1000" dirty="0">
                        <a:latin typeface="+mn-lt"/>
                      </a:endParaRPr>
                    </a:p>
                  </a:txBody>
                  <a:tcPr/>
                </a:tc>
                <a:extLst>
                  <a:ext uri="{0D108BD9-81ED-4DB2-BD59-A6C34878D82A}">
                    <a16:rowId xmlns:a16="http://schemas.microsoft.com/office/drawing/2014/main" val="985057367"/>
                  </a:ext>
                </a:extLst>
              </a:tr>
              <a:tr h="211609">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Stories (maximum)</a:t>
                      </a:r>
                      <a:endParaRPr lang="en-US" sz="100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4</a:t>
                      </a:r>
                    </a:p>
                  </a:txBody>
                  <a:tcPr/>
                </a:tc>
                <a:tc>
                  <a:txBody>
                    <a:bodyPr/>
                    <a:lstStyle/>
                    <a:p>
                      <a:pPr algn="ctr"/>
                      <a:endParaRPr lang="en-US" sz="1000" dirty="0">
                        <a:latin typeface="+mn-lt"/>
                      </a:endParaRPr>
                    </a:p>
                  </a:txBody>
                  <a:tcPr/>
                </a:tc>
                <a:tc>
                  <a:txBody>
                    <a:bodyPr/>
                    <a:lstStyle/>
                    <a:p>
                      <a:pPr algn="ctr"/>
                      <a:r>
                        <a:rPr lang="en-US" sz="1000" dirty="0">
                          <a:latin typeface="+mn-lt"/>
                        </a:rPr>
                        <a:t>5</a:t>
                      </a:r>
                    </a:p>
                  </a:txBody>
                  <a:tcPr/>
                </a:tc>
                <a:tc>
                  <a:txBody>
                    <a:bodyPr/>
                    <a:lstStyle/>
                    <a:p>
                      <a:pPr algn="ctr"/>
                      <a:r>
                        <a:rPr lang="en-US" sz="1000" dirty="0"/>
                        <a:t>4</a:t>
                      </a:r>
                    </a:p>
                  </a:txBody>
                  <a:tcPr/>
                </a:tc>
                <a:tc>
                  <a:txBody>
                    <a:bodyPr/>
                    <a:lstStyle/>
                    <a:p>
                      <a:pPr algn="ctr"/>
                      <a:r>
                        <a:rPr lang="en-US" sz="1000" dirty="0">
                          <a:latin typeface="+mn-lt"/>
                        </a:rPr>
                        <a:t>3</a:t>
                      </a:r>
                    </a:p>
                  </a:txBody>
                  <a:tcPr/>
                </a:tc>
                <a:extLst>
                  <a:ext uri="{0D108BD9-81ED-4DB2-BD59-A6C34878D82A}">
                    <a16:rowId xmlns:a16="http://schemas.microsoft.com/office/drawing/2014/main" val="49041484"/>
                  </a:ext>
                </a:extLst>
              </a:tr>
              <a:tr h="211609">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Feet (maximum)</a:t>
                      </a:r>
                      <a:endParaRPr lang="en-US" sz="100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50</a:t>
                      </a:r>
                    </a:p>
                  </a:txBody>
                  <a:tcPr/>
                </a:tc>
                <a:tc>
                  <a:txBody>
                    <a:bodyPr/>
                    <a:lstStyle/>
                    <a:p>
                      <a:pPr algn="ctr"/>
                      <a:r>
                        <a:rPr lang="en-US" sz="1000" dirty="0">
                          <a:latin typeface="+mn-lt"/>
                        </a:rPr>
                        <a:t>50</a:t>
                      </a:r>
                    </a:p>
                  </a:txBody>
                  <a:tcPr/>
                </a:tc>
                <a:tc>
                  <a:txBody>
                    <a:bodyPr/>
                    <a:lstStyle/>
                    <a:p>
                      <a:pPr algn="ctr"/>
                      <a:r>
                        <a:rPr lang="en-US" sz="1000" dirty="0">
                          <a:latin typeface="+mn-lt"/>
                        </a:rPr>
                        <a:t>60</a:t>
                      </a:r>
                    </a:p>
                  </a:txBody>
                  <a:tcPr/>
                </a:tc>
                <a:tc>
                  <a:txBody>
                    <a:bodyPr/>
                    <a:lstStyle/>
                    <a:p>
                      <a:pPr algn="ctr"/>
                      <a:r>
                        <a:rPr lang="en-US" sz="1000" dirty="0"/>
                        <a:t>50</a:t>
                      </a:r>
                    </a:p>
                  </a:txBody>
                  <a:tcPr/>
                </a:tc>
                <a:tc>
                  <a:txBody>
                    <a:bodyPr/>
                    <a:lstStyle/>
                    <a:p>
                      <a:pPr algn="ctr"/>
                      <a:r>
                        <a:rPr lang="en-US" sz="1000" dirty="0">
                          <a:latin typeface="+mn-lt"/>
                        </a:rPr>
                        <a:t>55</a:t>
                      </a:r>
                    </a:p>
                  </a:txBody>
                  <a:tcPr/>
                </a:tc>
                <a:extLst>
                  <a:ext uri="{0D108BD9-81ED-4DB2-BD59-A6C34878D82A}">
                    <a16:rowId xmlns:a16="http://schemas.microsoft.com/office/drawing/2014/main" val="3967071819"/>
                  </a:ext>
                </a:extLst>
              </a:tr>
              <a:tr h="169287">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Minimum frontage</a:t>
                      </a:r>
                      <a:endParaRPr lang="en-US" sz="1000">
                        <a:effectLst/>
                        <a:latin typeface="+mn-lt"/>
                        <a:ea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_</a:t>
                      </a:r>
                      <a:endParaRPr lang="en-US" sz="1000" dirty="0">
                        <a:latin typeface="+mn-lt"/>
                      </a:endParaRPr>
                    </a:p>
                  </a:txBody>
                  <a:tcPr/>
                </a:tc>
                <a:tc>
                  <a:txBody>
                    <a:bodyPr/>
                    <a:lstStyle/>
                    <a:p>
                      <a:pPr algn="ctr"/>
                      <a:r>
                        <a:rPr lang="en-US" sz="1000" dirty="0"/>
                        <a:t>50</a:t>
                      </a:r>
                    </a:p>
                  </a:txBody>
                  <a:tcPr/>
                </a:tc>
                <a:tc>
                  <a:txBody>
                    <a:bodyPr/>
                    <a:lstStyle/>
                    <a:p>
                      <a:pPr algn="ctr"/>
                      <a:r>
                        <a:rPr lang="en-US" sz="1000" dirty="0">
                          <a:latin typeface="+mn-lt"/>
                        </a:rPr>
                        <a:t>0</a:t>
                      </a:r>
                    </a:p>
                  </a:txBody>
                  <a:tcPr/>
                </a:tc>
                <a:extLst>
                  <a:ext uri="{0D108BD9-81ED-4DB2-BD59-A6C34878D82A}">
                    <a16:rowId xmlns:a16="http://schemas.microsoft.com/office/drawing/2014/main" val="914571336"/>
                  </a:ext>
                </a:extLst>
              </a:tr>
              <a:tr h="169287">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Required setbacks:</a:t>
                      </a:r>
                      <a:endParaRPr lang="en-US" sz="1000">
                        <a:effectLst/>
                        <a:latin typeface="+mn-lt"/>
                        <a:ea typeface="Times New Roman" panose="02020603050405020304" pitchFamily="18" charset="0"/>
                      </a:endParaRPr>
                    </a:p>
                  </a:txBody>
                  <a:tcPr marL="68580" marR="68580" marT="0" marB="0"/>
                </a:tc>
                <a:tc>
                  <a:txBody>
                    <a:bodyPr/>
                    <a:lstStyle/>
                    <a:p>
                      <a:pPr algn="ctr"/>
                      <a:endParaRPr lang="en-US" sz="1000" dirty="0">
                        <a:latin typeface="+mn-lt"/>
                      </a:endParaRPr>
                    </a:p>
                  </a:txBody>
                  <a:tcPr/>
                </a:tc>
                <a:tc>
                  <a:txBody>
                    <a:bodyPr/>
                    <a:lstStyle/>
                    <a:p>
                      <a:pPr algn="ctr"/>
                      <a:endParaRPr lang="en-US" sz="1000" dirty="0">
                        <a:latin typeface="+mn-lt"/>
                      </a:endParaRPr>
                    </a:p>
                  </a:txBody>
                  <a:tcPr/>
                </a:tc>
                <a:tc>
                  <a:txBody>
                    <a:bodyPr/>
                    <a:lstStyle/>
                    <a:p>
                      <a:pPr algn="ctr"/>
                      <a:endParaRPr lang="en-US" sz="1000" dirty="0">
                        <a:latin typeface="+mn-lt"/>
                      </a:endParaRPr>
                    </a:p>
                  </a:txBody>
                  <a:tcPr/>
                </a:tc>
                <a:tc>
                  <a:txBody>
                    <a:bodyPr/>
                    <a:lstStyle/>
                    <a:p>
                      <a:pPr algn="ctr"/>
                      <a:endParaRPr lang="en-US" sz="1000" dirty="0"/>
                    </a:p>
                  </a:txBody>
                  <a:tcPr/>
                </a:tc>
                <a:tc>
                  <a:txBody>
                    <a:bodyPr/>
                    <a:lstStyle/>
                    <a:p>
                      <a:pPr algn="ctr"/>
                      <a:endParaRPr lang="en-US" sz="1000" dirty="0">
                        <a:latin typeface="+mn-lt"/>
                      </a:endParaRPr>
                    </a:p>
                  </a:txBody>
                  <a:tcPr/>
                </a:tc>
                <a:extLst>
                  <a:ext uri="{0D108BD9-81ED-4DB2-BD59-A6C34878D82A}">
                    <a16:rowId xmlns:a16="http://schemas.microsoft.com/office/drawing/2014/main" val="134307835"/>
                  </a:ext>
                </a:extLst>
              </a:tr>
              <a:tr h="169287">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Front (min)</a:t>
                      </a:r>
                      <a:endParaRPr lang="en-US" sz="1000">
                        <a:effectLst/>
                        <a:latin typeface="+mn-lt"/>
                        <a:ea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tc>
                  <a:txBody>
                    <a:bodyPr/>
                    <a:lstStyle/>
                    <a:p>
                      <a:pPr algn="ctr"/>
                      <a:r>
                        <a:rPr lang="en-US" sz="1000" dirty="0">
                          <a:latin typeface="+mn-lt"/>
                        </a:rPr>
                        <a:t>30</a:t>
                      </a:r>
                    </a:p>
                  </a:txBody>
                  <a:tcPr/>
                </a:tc>
                <a:tc>
                  <a:txBody>
                    <a:bodyPr/>
                    <a:lstStyle/>
                    <a:p>
                      <a:pPr algn="ctr"/>
                      <a:r>
                        <a:rPr lang="en-US" sz="1000" dirty="0"/>
                        <a:t>10</a:t>
                      </a:r>
                    </a:p>
                  </a:txBody>
                  <a:tcPr/>
                </a:tc>
                <a:tc>
                  <a:txBody>
                    <a:bodyPr/>
                    <a:lstStyle/>
                    <a:p>
                      <a:pPr algn="ctr"/>
                      <a:r>
                        <a:rPr lang="en-US" sz="1000" dirty="0">
                          <a:latin typeface="+mn-lt"/>
                        </a:rPr>
                        <a:t>0</a:t>
                      </a:r>
                    </a:p>
                  </a:txBody>
                  <a:tcPr/>
                </a:tc>
                <a:extLst>
                  <a:ext uri="{0D108BD9-81ED-4DB2-BD59-A6C34878D82A}">
                    <a16:rowId xmlns:a16="http://schemas.microsoft.com/office/drawing/2014/main" val="717045251"/>
                  </a:ext>
                </a:extLst>
              </a:tr>
              <a:tr h="169287">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Side</a:t>
                      </a:r>
                      <a:endParaRPr lang="en-US" sz="1000">
                        <a:effectLst/>
                        <a:latin typeface="+mn-lt"/>
                        <a:ea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tc>
                  <a:txBody>
                    <a:bodyPr/>
                    <a:lstStyle/>
                    <a:p>
                      <a:pPr algn="ctr"/>
                      <a:r>
                        <a:rPr lang="en-US" sz="1000" dirty="0">
                          <a:latin typeface="+mn-lt"/>
                        </a:rPr>
                        <a:t>15</a:t>
                      </a:r>
                    </a:p>
                  </a:txBody>
                  <a:tcPr/>
                </a:tc>
                <a:tc>
                  <a:txBody>
                    <a:bodyPr/>
                    <a:lstStyle/>
                    <a:p>
                      <a:pPr algn="ctr"/>
                      <a:r>
                        <a:rPr lang="en-US" sz="1000" dirty="0"/>
                        <a:t>10</a:t>
                      </a:r>
                    </a:p>
                  </a:txBody>
                  <a:tcPr/>
                </a:tc>
                <a:tc>
                  <a:txBody>
                    <a:bodyPr/>
                    <a:lstStyle/>
                    <a:p>
                      <a:pPr algn="ctr"/>
                      <a:r>
                        <a:rPr lang="en-US" sz="1000" dirty="0">
                          <a:latin typeface="+mn-lt"/>
                        </a:rPr>
                        <a:t>0</a:t>
                      </a:r>
                    </a:p>
                  </a:txBody>
                  <a:tcPr/>
                </a:tc>
                <a:extLst>
                  <a:ext uri="{0D108BD9-81ED-4DB2-BD59-A6C34878D82A}">
                    <a16:rowId xmlns:a16="http://schemas.microsoft.com/office/drawing/2014/main" val="1130387828"/>
                  </a:ext>
                </a:extLst>
              </a:tr>
              <a:tr h="169287">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Rear</a:t>
                      </a:r>
                      <a:endParaRPr lang="en-US" sz="1000">
                        <a:effectLst/>
                        <a:latin typeface="+mn-lt"/>
                        <a:ea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tc>
                  <a:txBody>
                    <a:bodyPr/>
                    <a:lstStyle/>
                    <a:p>
                      <a:pPr algn="ctr"/>
                      <a:r>
                        <a:rPr lang="en-US" sz="1000" dirty="0">
                          <a:latin typeface="+mn-lt"/>
                        </a:rPr>
                        <a:t>15</a:t>
                      </a:r>
                    </a:p>
                  </a:txBody>
                  <a:tcPr/>
                </a:tc>
                <a:tc>
                  <a:txBody>
                    <a:bodyPr/>
                    <a:lstStyle/>
                    <a:p>
                      <a:pPr algn="ctr"/>
                      <a:r>
                        <a:rPr lang="en-US" sz="1000" dirty="0"/>
                        <a:t>10</a:t>
                      </a:r>
                    </a:p>
                  </a:txBody>
                  <a:tcPr/>
                </a:tc>
                <a:tc>
                  <a:txBody>
                    <a:bodyPr/>
                    <a:lstStyle/>
                    <a:p>
                      <a:pPr algn="ctr"/>
                      <a:r>
                        <a:rPr lang="en-US" sz="1000" dirty="0">
                          <a:latin typeface="+mn-lt"/>
                        </a:rPr>
                        <a:t>0</a:t>
                      </a:r>
                    </a:p>
                  </a:txBody>
                  <a:tcPr/>
                </a:tc>
                <a:extLst>
                  <a:ext uri="{0D108BD9-81ED-4DB2-BD59-A6C34878D82A}">
                    <a16:rowId xmlns:a16="http://schemas.microsoft.com/office/drawing/2014/main" val="2456292708"/>
                  </a:ext>
                </a:extLst>
              </a:tr>
            </a:tbl>
          </a:graphicData>
        </a:graphic>
      </p:graphicFrame>
      <p:pic>
        <p:nvPicPr>
          <p:cNvPr id="3" name="Picture 2">
            <a:extLst>
              <a:ext uri="{FF2B5EF4-FFF2-40B4-BE49-F238E27FC236}">
                <a16:creationId xmlns:a16="http://schemas.microsoft.com/office/drawing/2014/main" id="{77AE501C-B68B-47AD-979B-F221AFA9D8C7}"/>
              </a:ext>
            </a:extLst>
          </p:cNvPr>
          <p:cNvPicPr>
            <a:picLocks noChangeAspect="1"/>
          </p:cNvPicPr>
          <p:nvPr/>
        </p:nvPicPr>
        <p:blipFill>
          <a:blip r:embed="rId2"/>
          <a:stretch>
            <a:fillRect/>
          </a:stretch>
        </p:blipFill>
        <p:spPr>
          <a:xfrm>
            <a:off x="731607" y="1783916"/>
            <a:ext cx="4339287" cy="4595911"/>
          </a:xfrm>
          <a:prstGeom prst="rect">
            <a:avLst/>
          </a:prstGeom>
        </p:spPr>
      </p:pic>
      <p:pic>
        <p:nvPicPr>
          <p:cNvPr id="6" name="Picture 5">
            <a:hlinkClick r:id="rId3"/>
            <a:extLst>
              <a:ext uri="{FF2B5EF4-FFF2-40B4-BE49-F238E27FC236}">
                <a16:creationId xmlns:a16="http://schemas.microsoft.com/office/drawing/2014/main" id="{00BA0182-7C88-4FC4-8081-5ED5532F4105}"/>
              </a:ext>
            </a:extLst>
          </p:cNvPr>
          <p:cNvPicPr>
            <a:picLocks noChangeAspect="1"/>
          </p:cNvPicPr>
          <p:nvPr/>
        </p:nvPicPr>
        <p:blipFill rotWithShape="1">
          <a:blip r:embed="rId4"/>
          <a:srcRect t="13607" b="19219"/>
          <a:stretch/>
        </p:blipFill>
        <p:spPr>
          <a:xfrm>
            <a:off x="6095999" y="1385816"/>
            <a:ext cx="4949060" cy="1510019"/>
          </a:xfrm>
          <a:prstGeom prst="rect">
            <a:avLst/>
          </a:prstGeom>
        </p:spPr>
      </p:pic>
    </p:spTree>
    <p:extLst>
      <p:ext uri="{BB962C8B-B14F-4D97-AF65-F5344CB8AC3E}">
        <p14:creationId xmlns:p14="http://schemas.microsoft.com/office/powerpoint/2010/main" val="4256105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C3671607-9A64-4883-BBC2-3DBED5A572D0}"/>
              </a:ext>
            </a:extLst>
          </p:cNvPr>
          <p:cNvPicPr>
            <a:picLocks noChangeAspect="1"/>
          </p:cNvPicPr>
          <p:nvPr/>
        </p:nvPicPr>
        <p:blipFill rotWithShape="1">
          <a:blip r:embed="rId3"/>
          <a:srcRect b="11105"/>
          <a:stretch/>
        </p:blipFill>
        <p:spPr>
          <a:xfrm>
            <a:off x="5216551" y="1593909"/>
            <a:ext cx="3578660" cy="1273029"/>
          </a:xfrm>
          <a:prstGeom prst="rect">
            <a:avLst/>
          </a:prstGeom>
        </p:spPr>
      </p:pic>
      <p:sp>
        <p:nvSpPr>
          <p:cNvPr id="2" name="Title 1">
            <a:extLst>
              <a:ext uri="{FF2B5EF4-FFF2-40B4-BE49-F238E27FC236}">
                <a16:creationId xmlns:a16="http://schemas.microsoft.com/office/drawing/2014/main" id="{12632B8E-6A62-4768-9517-E942A4BC0A30}"/>
              </a:ext>
            </a:extLst>
          </p:cNvPr>
          <p:cNvSpPr>
            <a:spLocks noGrp="1"/>
          </p:cNvSpPr>
          <p:nvPr>
            <p:ph type="title"/>
          </p:nvPr>
        </p:nvSpPr>
        <p:spPr/>
        <p:txBody>
          <a:bodyPr>
            <a:normAutofit/>
          </a:bodyPr>
          <a:lstStyle/>
          <a:p>
            <a:pPr algn="ctr"/>
            <a:r>
              <a:rPr lang="en-US" dirty="0"/>
              <a:t>Downtown Residential</a:t>
            </a:r>
          </a:p>
        </p:txBody>
      </p:sp>
      <p:graphicFrame>
        <p:nvGraphicFramePr>
          <p:cNvPr id="3" name="Table 2">
            <a:extLst>
              <a:ext uri="{FF2B5EF4-FFF2-40B4-BE49-F238E27FC236}">
                <a16:creationId xmlns:a16="http://schemas.microsoft.com/office/drawing/2014/main" id="{FC71FDA8-37B0-4F19-A078-68971CC7DEAC}"/>
              </a:ext>
            </a:extLst>
          </p:cNvPr>
          <p:cNvGraphicFramePr>
            <a:graphicFrameLocks noGrp="1"/>
          </p:cNvGraphicFramePr>
          <p:nvPr>
            <p:extLst/>
          </p:nvPr>
        </p:nvGraphicFramePr>
        <p:xfrm>
          <a:off x="5528346" y="3109799"/>
          <a:ext cx="6258186" cy="3197887"/>
        </p:xfrm>
        <a:graphic>
          <a:graphicData uri="http://schemas.openxmlformats.org/drawingml/2006/table">
            <a:tbl>
              <a:tblPr firstRow="1" bandRow="1">
                <a:tableStyleId>{5C22544A-7EE6-4342-B048-85BDC9FD1C3A}</a:tableStyleId>
              </a:tblPr>
              <a:tblGrid>
                <a:gridCol w="2086062">
                  <a:extLst>
                    <a:ext uri="{9D8B030D-6E8A-4147-A177-3AD203B41FA5}">
                      <a16:colId xmlns:a16="http://schemas.microsoft.com/office/drawing/2014/main" val="3295020144"/>
                    </a:ext>
                  </a:extLst>
                </a:gridCol>
                <a:gridCol w="2086062">
                  <a:extLst>
                    <a:ext uri="{9D8B030D-6E8A-4147-A177-3AD203B41FA5}">
                      <a16:colId xmlns:a16="http://schemas.microsoft.com/office/drawing/2014/main" val="344971818"/>
                    </a:ext>
                  </a:extLst>
                </a:gridCol>
                <a:gridCol w="2086062">
                  <a:extLst>
                    <a:ext uri="{9D8B030D-6E8A-4147-A177-3AD203B41FA5}">
                      <a16:colId xmlns:a16="http://schemas.microsoft.com/office/drawing/2014/main" val="450226668"/>
                    </a:ext>
                  </a:extLst>
                </a:gridCol>
              </a:tblGrid>
              <a:tr h="171978">
                <a:tc gridSpan="3">
                  <a:txBody>
                    <a:bodyPr/>
                    <a:lstStyle/>
                    <a:p>
                      <a:pPr algn="ctr"/>
                      <a:r>
                        <a:rPr lang="en-US" sz="1000" b="0" dirty="0">
                          <a:latin typeface="+mn-lt"/>
                        </a:rPr>
                        <a:t>Dimensional Table</a:t>
                      </a:r>
                    </a:p>
                  </a:txBody>
                  <a:tcPr/>
                </a:tc>
                <a:tc hMerge="1">
                  <a:txBody>
                    <a:bodyPr/>
                    <a:lstStyle/>
                    <a:p>
                      <a:pPr algn="ctr"/>
                      <a:endParaRPr lang="en-US" b="0" dirty="0"/>
                    </a:p>
                  </a:txBody>
                  <a:tcPr/>
                </a:tc>
                <a:tc hMerge="1">
                  <a:txBody>
                    <a:bodyPr/>
                    <a:lstStyle/>
                    <a:p>
                      <a:pPr algn="ctr"/>
                      <a:endParaRPr lang="en-US" b="0" dirty="0"/>
                    </a:p>
                  </a:txBody>
                  <a:tcPr/>
                </a:tc>
                <a:extLst>
                  <a:ext uri="{0D108BD9-81ED-4DB2-BD59-A6C34878D82A}">
                    <a16:rowId xmlns:a16="http://schemas.microsoft.com/office/drawing/2014/main" val="323532454"/>
                  </a:ext>
                </a:extLst>
              </a:tr>
              <a:tr h="171978">
                <a:tc>
                  <a:txBody>
                    <a:bodyPr/>
                    <a:lstStyle/>
                    <a:p>
                      <a:pPr algn="ctr"/>
                      <a:r>
                        <a:rPr lang="en-US" sz="1000" b="0" dirty="0">
                          <a:latin typeface="+mn-lt"/>
                        </a:rPr>
                        <a:t>Criteria</a:t>
                      </a:r>
                    </a:p>
                  </a:txBody>
                  <a:tcPr/>
                </a:tc>
                <a:tc>
                  <a:txBody>
                    <a:bodyPr/>
                    <a:lstStyle/>
                    <a:p>
                      <a:pPr algn="ctr"/>
                      <a:r>
                        <a:rPr lang="en-US" sz="1000" b="0" dirty="0">
                          <a:latin typeface="+mn-lt"/>
                        </a:rPr>
                        <a:t>Industrial G</a:t>
                      </a:r>
                    </a:p>
                  </a:txBody>
                  <a:tcPr/>
                </a:tc>
                <a:tc>
                  <a:txBody>
                    <a:bodyPr/>
                    <a:lstStyle/>
                    <a:p>
                      <a:pPr algn="ctr"/>
                      <a:r>
                        <a:rPr lang="en-US" sz="1000" b="0" dirty="0">
                          <a:latin typeface="+mn-lt"/>
                        </a:rPr>
                        <a:t>Proposed</a:t>
                      </a:r>
                    </a:p>
                  </a:txBody>
                  <a:tcPr/>
                </a:tc>
                <a:extLst>
                  <a:ext uri="{0D108BD9-81ED-4DB2-BD59-A6C34878D82A}">
                    <a16:rowId xmlns:a16="http://schemas.microsoft.com/office/drawing/2014/main" val="1110426578"/>
                  </a:ext>
                </a:extLst>
              </a:tr>
              <a:tr h="171978">
                <a:tc>
                  <a:txBody>
                    <a:bodyPr/>
                    <a:lstStyle/>
                    <a:p>
                      <a:pPr algn="ctr"/>
                      <a:r>
                        <a:rPr lang="en-US" sz="1000" dirty="0">
                          <a:latin typeface="+mn-lt"/>
                        </a:rPr>
                        <a:t>Minimum Lot Area</a:t>
                      </a:r>
                    </a:p>
                  </a:txBody>
                  <a:tcPr/>
                </a:tc>
                <a:tc>
                  <a:txBody>
                    <a:bodyPr/>
                    <a:lstStyle/>
                    <a:p>
                      <a:pPr algn="ctr"/>
                      <a:r>
                        <a:rPr lang="en-US" sz="1000" dirty="0">
                          <a:latin typeface="+mn-lt"/>
                        </a:rPr>
                        <a:t>_</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_</a:t>
                      </a:r>
                    </a:p>
                  </a:txBody>
                  <a:tcPr/>
                </a:tc>
                <a:extLst>
                  <a:ext uri="{0D108BD9-81ED-4DB2-BD59-A6C34878D82A}">
                    <a16:rowId xmlns:a16="http://schemas.microsoft.com/office/drawing/2014/main" val="866593824"/>
                  </a:ext>
                </a:extLst>
              </a:tr>
              <a:tr h="271807">
                <a:tc>
                  <a:txBody>
                    <a:bodyPr/>
                    <a:lstStyle/>
                    <a:p>
                      <a:pPr algn="ctr"/>
                      <a:r>
                        <a:rPr lang="en-US" sz="1000" dirty="0">
                          <a:latin typeface="+mn-lt"/>
                        </a:rPr>
                        <a:t>Maximum Lot Coverage</a:t>
                      </a:r>
                    </a:p>
                  </a:txBody>
                  <a:tcPr/>
                </a:tc>
                <a:tc>
                  <a:txBody>
                    <a:bodyPr/>
                    <a:lstStyle/>
                    <a:p>
                      <a:pPr algn="ctr"/>
                      <a:endParaRPr lang="en-US" sz="1000" dirty="0">
                        <a:latin typeface="+mn-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50%</a:t>
                      </a:r>
                    </a:p>
                  </a:txBody>
                  <a:tcPr/>
                </a:tc>
                <a:extLst>
                  <a:ext uri="{0D108BD9-81ED-4DB2-BD59-A6C34878D82A}">
                    <a16:rowId xmlns:a16="http://schemas.microsoft.com/office/drawing/2014/main" val="2834426369"/>
                  </a:ext>
                </a:extLst>
              </a:tr>
              <a:tr h="171978">
                <a:tc>
                  <a:txBody>
                    <a:bodyPr/>
                    <a:lstStyle/>
                    <a:p>
                      <a:pPr marL="0" marR="0">
                        <a:spcBef>
                          <a:spcPts val="0"/>
                        </a:spcBef>
                        <a:spcAft>
                          <a:spcPts val="0"/>
                        </a:spcAft>
                      </a:pPr>
                      <a:r>
                        <a:rPr lang="en-US" sz="1000" dirty="0">
                          <a:solidFill>
                            <a:srgbClr val="000000"/>
                          </a:solidFill>
                          <a:effectLst/>
                          <a:latin typeface="+mn-lt"/>
                          <a:ea typeface="Times New Roman" panose="02020603050405020304" pitchFamily="18" charset="0"/>
                        </a:rPr>
                        <a:t>Min. common open space</a:t>
                      </a:r>
                      <a:endParaRPr lang="en-US" sz="1000" dirty="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_</a:t>
                      </a:r>
                    </a:p>
                  </a:txBody>
                  <a:tcPr/>
                </a:tc>
                <a:tc>
                  <a:txBody>
                    <a:bodyPr/>
                    <a:lstStyle/>
                    <a:p>
                      <a:pPr algn="ctr"/>
                      <a:r>
                        <a:rPr lang="en-US" sz="1000" dirty="0">
                          <a:latin typeface="+mn-lt"/>
                        </a:rPr>
                        <a:t>20%</a:t>
                      </a:r>
                    </a:p>
                  </a:txBody>
                  <a:tcPr/>
                </a:tc>
                <a:extLst>
                  <a:ext uri="{0D108BD9-81ED-4DB2-BD59-A6C34878D82A}">
                    <a16:rowId xmlns:a16="http://schemas.microsoft.com/office/drawing/2014/main" val="2077133082"/>
                  </a:ext>
                </a:extLst>
              </a:tr>
              <a:tr h="171978">
                <a:tc>
                  <a:txBody>
                    <a:bodyPr/>
                    <a:lstStyle/>
                    <a:p>
                      <a:pPr marL="0" marR="0">
                        <a:spcBef>
                          <a:spcPts val="0"/>
                        </a:spcBef>
                        <a:spcAft>
                          <a:spcPts val="0"/>
                        </a:spcAft>
                      </a:pPr>
                      <a:r>
                        <a:rPr lang="en-US" sz="1000" dirty="0">
                          <a:solidFill>
                            <a:srgbClr val="000000"/>
                          </a:solidFill>
                          <a:effectLst/>
                          <a:latin typeface="+mn-lt"/>
                          <a:ea typeface="Times New Roman" panose="02020603050405020304" pitchFamily="18" charset="0"/>
                        </a:rPr>
                        <a:t>Maximum height</a:t>
                      </a:r>
                      <a:endParaRPr lang="en-US" sz="1000" dirty="0">
                        <a:effectLst/>
                        <a:latin typeface="+mn-lt"/>
                        <a:ea typeface="Times New Roman" panose="02020603050405020304" pitchFamily="18" charset="0"/>
                      </a:endParaRPr>
                    </a:p>
                  </a:txBody>
                  <a:tcPr marL="68580" marR="68580" marT="0" marB="0"/>
                </a:tc>
                <a:tc>
                  <a:txBody>
                    <a:bodyPr/>
                    <a:lstStyle/>
                    <a:p>
                      <a:endParaRPr lang="en-US" sz="1000" dirty="0">
                        <a:latin typeface="+mn-lt"/>
                      </a:endParaRPr>
                    </a:p>
                  </a:txBody>
                  <a:tcPr/>
                </a:tc>
                <a:tc>
                  <a:txBody>
                    <a:bodyPr/>
                    <a:lstStyle/>
                    <a:p>
                      <a:endParaRPr lang="en-US" sz="1000" dirty="0">
                        <a:latin typeface="+mn-lt"/>
                      </a:endParaRPr>
                    </a:p>
                  </a:txBody>
                  <a:tcPr/>
                </a:tc>
                <a:extLst>
                  <a:ext uri="{0D108BD9-81ED-4DB2-BD59-A6C34878D82A}">
                    <a16:rowId xmlns:a16="http://schemas.microsoft.com/office/drawing/2014/main" val="985057367"/>
                  </a:ext>
                </a:extLst>
              </a:tr>
              <a:tr h="171978">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Stories (maximum)</a:t>
                      </a:r>
                      <a:endParaRPr lang="en-US" sz="100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5</a:t>
                      </a:r>
                    </a:p>
                  </a:txBody>
                  <a:tcPr/>
                </a:tc>
                <a:tc>
                  <a:txBody>
                    <a:bodyPr/>
                    <a:lstStyle/>
                    <a:p>
                      <a:pPr algn="ctr"/>
                      <a:r>
                        <a:rPr lang="en-US" sz="1000" dirty="0">
                          <a:latin typeface="+mn-lt"/>
                        </a:rPr>
                        <a:t>2.5</a:t>
                      </a:r>
                    </a:p>
                  </a:txBody>
                  <a:tcPr/>
                </a:tc>
                <a:extLst>
                  <a:ext uri="{0D108BD9-81ED-4DB2-BD59-A6C34878D82A}">
                    <a16:rowId xmlns:a16="http://schemas.microsoft.com/office/drawing/2014/main" val="49041484"/>
                  </a:ext>
                </a:extLst>
              </a:tr>
              <a:tr h="171978">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Feet (maximum)</a:t>
                      </a:r>
                      <a:endParaRPr lang="en-US" sz="100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60</a:t>
                      </a:r>
                    </a:p>
                  </a:txBody>
                  <a:tcPr/>
                </a:tc>
                <a:tc>
                  <a:txBody>
                    <a:bodyPr/>
                    <a:lstStyle/>
                    <a:p>
                      <a:pPr algn="ctr"/>
                      <a:r>
                        <a:rPr lang="en-US" sz="1000" dirty="0">
                          <a:latin typeface="+mn-lt"/>
                        </a:rPr>
                        <a:t>35</a:t>
                      </a:r>
                    </a:p>
                  </a:txBody>
                  <a:tcPr/>
                </a:tc>
                <a:extLst>
                  <a:ext uri="{0D108BD9-81ED-4DB2-BD59-A6C34878D82A}">
                    <a16:rowId xmlns:a16="http://schemas.microsoft.com/office/drawing/2014/main" val="3967071819"/>
                  </a:ext>
                </a:extLst>
              </a:tr>
              <a:tr h="171978">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Minimum frontage</a:t>
                      </a:r>
                      <a:endParaRPr lang="en-US" sz="1000">
                        <a:effectLst/>
                        <a:latin typeface="+mn-lt"/>
                        <a:ea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_</a:t>
                      </a:r>
                      <a:endParaRPr lang="en-US" sz="1000" dirty="0">
                        <a:latin typeface="+mn-lt"/>
                      </a:endParaRPr>
                    </a:p>
                  </a:txBody>
                  <a:tcPr/>
                </a:tc>
                <a:tc>
                  <a:txBody>
                    <a:bodyPr/>
                    <a:lstStyle/>
                    <a:p>
                      <a:pPr algn="ctr"/>
                      <a:r>
                        <a:rPr lang="en-US" sz="1000" dirty="0">
                          <a:latin typeface="+mn-lt"/>
                        </a:rPr>
                        <a:t>0</a:t>
                      </a:r>
                    </a:p>
                  </a:txBody>
                  <a:tcPr/>
                </a:tc>
                <a:extLst>
                  <a:ext uri="{0D108BD9-81ED-4DB2-BD59-A6C34878D82A}">
                    <a16:rowId xmlns:a16="http://schemas.microsoft.com/office/drawing/2014/main" val="914571336"/>
                  </a:ext>
                </a:extLst>
              </a:tr>
              <a:tr h="171978">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Required setbacks:</a:t>
                      </a:r>
                      <a:endParaRPr lang="en-US" sz="1000">
                        <a:effectLst/>
                        <a:latin typeface="+mn-lt"/>
                        <a:ea typeface="Times New Roman" panose="02020603050405020304" pitchFamily="18" charset="0"/>
                      </a:endParaRPr>
                    </a:p>
                  </a:txBody>
                  <a:tcPr marL="68580" marR="68580" marT="0" marB="0"/>
                </a:tc>
                <a:tc>
                  <a:txBody>
                    <a:bodyPr/>
                    <a:lstStyle/>
                    <a:p>
                      <a:pPr algn="ctr"/>
                      <a:endParaRPr lang="en-US" sz="1000" dirty="0">
                        <a:latin typeface="+mn-lt"/>
                      </a:endParaRPr>
                    </a:p>
                  </a:txBody>
                  <a:tcPr/>
                </a:tc>
                <a:tc>
                  <a:txBody>
                    <a:bodyPr/>
                    <a:lstStyle/>
                    <a:p>
                      <a:pPr algn="ctr"/>
                      <a:endParaRPr lang="en-US" sz="1000" dirty="0">
                        <a:latin typeface="+mn-lt"/>
                      </a:endParaRPr>
                    </a:p>
                  </a:txBody>
                  <a:tcPr/>
                </a:tc>
                <a:extLst>
                  <a:ext uri="{0D108BD9-81ED-4DB2-BD59-A6C34878D82A}">
                    <a16:rowId xmlns:a16="http://schemas.microsoft.com/office/drawing/2014/main" val="134307835"/>
                  </a:ext>
                </a:extLst>
              </a:tr>
              <a:tr h="171978">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Front (min)</a:t>
                      </a:r>
                      <a:endParaRPr lang="en-US" sz="100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30</a:t>
                      </a:r>
                    </a:p>
                  </a:txBody>
                  <a:tcPr/>
                </a:tc>
                <a:tc>
                  <a:txBody>
                    <a:bodyPr/>
                    <a:lstStyle/>
                    <a:p>
                      <a:pPr algn="ctr"/>
                      <a:r>
                        <a:rPr lang="en-US" sz="1000" dirty="0">
                          <a:latin typeface="+mn-lt"/>
                        </a:rPr>
                        <a:t>10</a:t>
                      </a:r>
                    </a:p>
                  </a:txBody>
                  <a:tcPr/>
                </a:tc>
                <a:extLst>
                  <a:ext uri="{0D108BD9-81ED-4DB2-BD59-A6C34878D82A}">
                    <a16:rowId xmlns:a16="http://schemas.microsoft.com/office/drawing/2014/main" val="717045251"/>
                  </a:ext>
                </a:extLst>
              </a:tr>
              <a:tr h="171978">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Side</a:t>
                      </a:r>
                      <a:endParaRPr lang="en-US" sz="100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15</a:t>
                      </a:r>
                    </a:p>
                  </a:txBody>
                  <a:tcPr/>
                </a:tc>
                <a:tc>
                  <a:txBody>
                    <a:bodyPr/>
                    <a:lstStyle/>
                    <a:p>
                      <a:pPr algn="ctr"/>
                      <a:r>
                        <a:rPr lang="en-US" sz="1000" dirty="0">
                          <a:latin typeface="+mn-lt"/>
                        </a:rPr>
                        <a:t>15</a:t>
                      </a:r>
                    </a:p>
                  </a:txBody>
                  <a:tcPr/>
                </a:tc>
                <a:extLst>
                  <a:ext uri="{0D108BD9-81ED-4DB2-BD59-A6C34878D82A}">
                    <a16:rowId xmlns:a16="http://schemas.microsoft.com/office/drawing/2014/main" val="1130387828"/>
                  </a:ext>
                </a:extLst>
              </a:tr>
              <a:tr h="171978">
                <a:tc>
                  <a:txBody>
                    <a:bodyPr/>
                    <a:lstStyle/>
                    <a:p>
                      <a:pPr marL="0" marR="0">
                        <a:spcBef>
                          <a:spcPts val="0"/>
                        </a:spcBef>
                        <a:spcAft>
                          <a:spcPts val="0"/>
                        </a:spcAft>
                      </a:pPr>
                      <a:r>
                        <a:rPr lang="en-US" sz="1000">
                          <a:solidFill>
                            <a:srgbClr val="000000"/>
                          </a:solidFill>
                          <a:effectLst/>
                          <a:latin typeface="+mn-lt"/>
                          <a:ea typeface="Times New Roman" panose="02020603050405020304" pitchFamily="18" charset="0"/>
                        </a:rPr>
                        <a:t>     Rear</a:t>
                      </a:r>
                      <a:endParaRPr lang="en-US" sz="1000">
                        <a:effectLst/>
                        <a:latin typeface="+mn-lt"/>
                        <a:ea typeface="Times New Roman" panose="02020603050405020304" pitchFamily="18" charset="0"/>
                      </a:endParaRPr>
                    </a:p>
                  </a:txBody>
                  <a:tcPr marL="68580" marR="68580" marT="0" marB="0"/>
                </a:tc>
                <a:tc>
                  <a:txBody>
                    <a:bodyPr/>
                    <a:lstStyle/>
                    <a:p>
                      <a:pPr algn="ctr"/>
                      <a:r>
                        <a:rPr lang="en-US" sz="1000" dirty="0">
                          <a:latin typeface="+mn-lt"/>
                        </a:rPr>
                        <a:t>15</a:t>
                      </a:r>
                    </a:p>
                  </a:txBody>
                  <a:tcPr/>
                </a:tc>
                <a:tc>
                  <a:txBody>
                    <a:bodyPr/>
                    <a:lstStyle/>
                    <a:p>
                      <a:pPr algn="ctr"/>
                      <a:r>
                        <a:rPr lang="en-US" sz="1000" dirty="0">
                          <a:latin typeface="+mn-lt"/>
                        </a:rPr>
                        <a:t>0</a:t>
                      </a:r>
                    </a:p>
                  </a:txBody>
                  <a:tcPr/>
                </a:tc>
                <a:extLst>
                  <a:ext uri="{0D108BD9-81ED-4DB2-BD59-A6C34878D82A}">
                    <a16:rowId xmlns:a16="http://schemas.microsoft.com/office/drawing/2014/main" val="2456292708"/>
                  </a:ext>
                </a:extLst>
              </a:tr>
            </a:tbl>
          </a:graphicData>
        </a:graphic>
      </p:graphicFrame>
      <p:pic>
        <p:nvPicPr>
          <p:cNvPr id="6" name="Picture 5">
            <a:hlinkClick r:id="rId4"/>
            <a:extLst>
              <a:ext uri="{FF2B5EF4-FFF2-40B4-BE49-F238E27FC236}">
                <a16:creationId xmlns:a16="http://schemas.microsoft.com/office/drawing/2014/main" id="{28D4ACBE-521F-43B3-9FC9-04771ACE6663}"/>
              </a:ext>
            </a:extLst>
          </p:cNvPr>
          <p:cNvPicPr>
            <a:picLocks noChangeAspect="1"/>
          </p:cNvPicPr>
          <p:nvPr/>
        </p:nvPicPr>
        <p:blipFill>
          <a:blip r:embed="rId5"/>
          <a:stretch>
            <a:fillRect/>
          </a:stretch>
        </p:blipFill>
        <p:spPr>
          <a:xfrm>
            <a:off x="8285832" y="1621564"/>
            <a:ext cx="3777537" cy="1245374"/>
          </a:xfrm>
          <a:prstGeom prst="rect">
            <a:avLst/>
          </a:prstGeom>
        </p:spPr>
      </p:pic>
      <p:pic>
        <p:nvPicPr>
          <p:cNvPr id="7" name="Picture 6">
            <a:extLst>
              <a:ext uri="{FF2B5EF4-FFF2-40B4-BE49-F238E27FC236}">
                <a16:creationId xmlns:a16="http://schemas.microsoft.com/office/drawing/2014/main" id="{4FE5D6A6-16F4-4A1A-B7B9-6F4CA13DCFA0}"/>
              </a:ext>
            </a:extLst>
          </p:cNvPr>
          <p:cNvPicPr>
            <a:picLocks noChangeAspect="1"/>
          </p:cNvPicPr>
          <p:nvPr/>
        </p:nvPicPr>
        <p:blipFill>
          <a:blip r:embed="rId6"/>
          <a:stretch>
            <a:fillRect/>
          </a:stretch>
        </p:blipFill>
        <p:spPr>
          <a:xfrm>
            <a:off x="994461" y="1566645"/>
            <a:ext cx="2802094" cy="4911754"/>
          </a:xfrm>
          <a:prstGeom prst="rect">
            <a:avLst/>
          </a:prstGeom>
        </p:spPr>
      </p:pic>
    </p:spTree>
    <p:extLst>
      <p:ext uri="{BB962C8B-B14F-4D97-AF65-F5344CB8AC3E}">
        <p14:creationId xmlns:p14="http://schemas.microsoft.com/office/powerpoint/2010/main" val="561838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758393be-3cb9-423d-8189-d5e82ac657ec"/>
  <p:tag name="SLIDO_EVENT_SECTION_UUID" val="e7efa4ab-27ca-4478-9f24-18dcd455df67"/>
</p:tagLst>
</file>

<file path=ppt/theme/theme1.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32548"/>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14336</TotalTime>
  <Words>978</Words>
  <Application>Microsoft Office PowerPoint</Application>
  <PresentationFormat>Widescreen</PresentationFormat>
  <Paragraphs>355</Paragraphs>
  <Slides>15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Gill Sans MT</vt:lpstr>
      <vt:lpstr>Gill Sans MT (Body)</vt:lpstr>
      <vt:lpstr>inherit</vt:lpstr>
      <vt:lpstr>Segoe UI Historic</vt:lpstr>
      <vt:lpstr>Times New Roman</vt:lpstr>
      <vt:lpstr>Wingdings</vt:lpstr>
      <vt:lpstr>Wingdings 2</vt:lpstr>
      <vt:lpstr>1_Dividend</vt:lpstr>
      <vt:lpstr>MBTA Communities Multi-family zoning</vt:lpstr>
      <vt:lpstr>Reason for the Law</vt:lpstr>
      <vt:lpstr>What does this mean for Andover?</vt:lpstr>
      <vt:lpstr>District Locations </vt:lpstr>
      <vt:lpstr>Draft zoning</vt:lpstr>
      <vt:lpstr>Draft zoning</vt:lpstr>
      <vt:lpstr>Draft zoning</vt:lpstr>
      <vt:lpstr>Downtown Transit</vt:lpstr>
      <vt:lpstr>Downtown Residential</vt:lpstr>
      <vt:lpstr> Ballardvale</vt:lpstr>
      <vt:lpstr>River Road</vt:lpstr>
      <vt:lpstr>Submission Requirements</vt:lpstr>
      <vt:lpstr>Community Engagement </vt:lpstr>
      <vt:lpstr>Next Steps</vt:lpstr>
      <vt:lpstr>Questions</vt:lpstr>
    </vt:vector>
  </TitlesOfParts>
  <Company>Town of Andover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Materazzo</dc:creator>
  <cp:lastModifiedBy>Monica Gregoire</cp:lastModifiedBy>
  <cp:revision>433</cp:revision>
  <cp:lastPrinted>2024-01-09T20:05:01Z</cp:lastPrinted>
  <dcterms:created xsi:type="dcterms:W3CDTF">2021-08-05T13:55:55Z</dcterms:created>
  <dcterms:modified xsi:type="dcterms:W3CDTF">2024-03-08T13:43:15Z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ies>
</file>